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Helvetica Neue Light"/>
      <p:regular r:id="rId45"/>
      <p:bold r:id="rId46"/>
      <p:italic r:id="rId47"/>
      <p:boldItalic r:id="rId48"/>
    </p:embeddedFont>
    <p:embeddedFont>
      <p:font typeface="DM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HelveticaNeueLight-bold.fntdata"/><Relationship Id="rId45" Type="http://schemas.openxmlformats.org/officeDocument/2006/relationships/font" Target="fonts/HelveticaNeue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Light-boldItalic.fntdata"/><Relationship Id="rId47" Type="http://schemas.openxmlformats.org/officeDocument/2006/relationships/font" Target="fonts/HelveticaNeueLight-italic.fntdata"/><Relationship Id="rId49" Type="http://schemas.openxmlformats.org/officeDocument/2006/relationships/font" Target="fonts/DM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italic.fntdata"/><Relationship Id="rId50" Type="http://schemas.openxmlformats.org/officeDocument/2006/relationships/font" Target="fonts/DMSans-bold.fntdata"/><Relationship Id="rId52" Type="http://schemas.openxmlformats.org/officeDocument/2006/relationships/font" Target="fonts/DM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54bf1fb7c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54bf1fb7c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33f99cce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33f99cce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33f99cc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33f99cc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33f99cce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33f99cce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48a551c3d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48a551c3d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33f99cce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33f99cce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48a551c3d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48a551c3d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48a551c3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48a551c3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48a551c3d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48a551c3d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48a551c3d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e48a551c3d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e48a551c3d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e48a551c3d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4bf1fb7c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4bf1fb7c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e614c9637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e614c9637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4bf1fb7c0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54bf1fb7c0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4bf1fb7c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54bf1fb7c0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e48a551c3d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e48a551c3d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48a551c3d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e48a551c3d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e48a551c3d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e48a551c3d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e48a551c3d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e48a551c3d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e48a551c3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e48a551c3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e48a551c3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e48a551c3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e48a551c3d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e48a551c3d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48a551c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e48a551c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4bf1fb7c0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54bf1fb7c0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54bf1fb7c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54bf1fb7c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4bf1fb7c0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4bf1fb7c0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4bf1fb7c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4bf1fb7c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54bf1fb7c0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54bf1fb7c0_0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e48a551c3d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e48a551c3d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4bf1fb7c0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4bf1fb7c0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e48a551c3d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e48a551c3d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54bf1fb7c0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54bf1fb7c0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48a551c3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48a551c3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4bf1fb7c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4bf1fb7c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4bf1fb7c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4bf1fb7c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48a551c3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48a551c3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48a551c3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48a551c3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48a551c3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48a551c3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1">
  <p:cSld name="SECTION_HEADER_1_1_1_1_1_1_1_1_2">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9" name="Shape 69"/>
        <p:cNvGrpSpPr/>
        <p:nvPr/>
      </p:nvGrpSpPr>
      <p:grpSpPr>
        <a:xfrm>
          <a:off x="0" y="0"/>
          <a:ext cx="0" cy="0"/>
          <a:chOff x="0" y="0"/>
          <a:chExt cx="0" cy="0"/>
        </a:xfrm>
      </p:grpSpPr>
      <p:sp>
        <p:nvSpPr>
          <p:cNvPr id="70" name="Google Shape;70;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2" name="Google Shape;72;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7" name="Google Shape;77;p2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3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2" name="Shape 102"/>
        <p:cNvGrpSpPr/>
        <p:nvPr/>
      </p:nvGrpSpPr>
      <p:grpSpPr>
        <a:xfrm>
          <a:off x="0" y="0"/>
          <a:ext cx="0" cy="0"/>
          <a:chOff x="0" y="0"/>
          <a:chExt cx="0" cy="0"/>
        </a:xfrm>
      </p:grpSpPr>
      <p:pic>
        <p:nvPicPr>
          <p:cNvPr id="103" name="Google Shape;103;p3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6" Type="http://schemas.openxmlformats.org/officeDocument/2006/relationships/theme" Target="../theme/theme3.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5" name="Shape 65"/>
        <p:cNvGrpSpPr/>
        <p:nvPr/>
      </p:nvGrpSpPr>
      <p:grpSpPr>
        <a:xfrm>
          <a:off x="0" y="0"/>
          <a:ext cx="0" cy="0"/>
          <a:chOff x="0" y="0"/>
          <a:chExt cx="0" cy="0"/>
        </a:xfrm>
      </p:grpSpPr>
      <p:sp>
        <p:nvSpPr>
          <p:cNvPr id="66" name="Google Shape;6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7" name="Google Shape;6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8" name="Google Shape;6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49.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49.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49.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49.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6.png"/><Relationship Id="rId5" Type="http://schemas.openxmlformats.org/officeDocument/2006/relationships/image" Target="../media/image52.png"/><Relationship Id="rId6"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6.png"/><Relationship Id="rId5" Type="http://schemas.openxmlformats.org/officeDocument/2006/relationships/image" Target="../media/image52.png"/><Relationship Id="rId6"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hyperlink" Target="https://www.coderhouse.com.br/online/data-science-b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www.youtube.com/watch?v=aa5TJ9OrbO8" TargetMode="External"/><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www.youtube.com/watch?v=48lBrNMxjUQ" TargetMode="External"/><Relationship Id="rId4" Type="http://schemas.openxmlformats.org/officeDocument/2006/relationships/image" Target="../media/image5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6.png"/><Relationship Id="rId5"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4.jp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4.jp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61.png"/><Relationship Id="rId5"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4.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1.png"/><Relationship Id="rId5" Type="http://schemas.openxmlformats.org/officeDocument/2006/relationships/hyperlink" Target="https://www.kaggle.com/datasets/ahmedshahriarsakib/usa-real-estate-dataset?resource=download" TargetMode="External"/><Relationship Id="rId6"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50.png"/><Relationship Id="rId5" Type="http://schemas.openxmlformats.org/officeDocument/2006/relationships/image" Target="../media/image5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hyperlink" Target="https://www.stateofdata.com.b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5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6"/>
          <p:cNvSpPr txBox="1"/>
          <p:nvPr/>
        </p:nvSpPr>
        <p:spPr>
          <a:xfrm>
            <a:off x="341250" y="1701150"/>
            <a:ext cx="46650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09" name="Google Shape;109;p36"/>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10" name="Google Shape;110;p36"/>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11" name="Google Shape;111;p36"/>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12" name="Google Shape;112;p36"/>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6"/>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6"/>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36"/>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116" name="Google Shape;116;p36"/>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pic>
        <p:nvPicPr>
          <p:cNvPr id="117" name="Google Shape;117;p36"/>
          <p:cNvPicPr preferRelativeResize="0"/>
          <p:nvPr/>
        </p:nvPicPr>
        <p:blipFill rotWithShape="1">
          <a:blip r:embed="rId5">
            <a:alphaModFix/>
          </a:blip>
          <a:srcRect b="20603" l="1107" r="9574" t="15470"/>
          <a:stretch/>
        </p:blipFill>
        <p:spPr>
          <a:xfrm>
            <a:off x="7186529" y="2022075"/>
            <a:ext cx="1011580" cy="957190"/>
          </a:xfrm>
          <a:prstGeom prst="rect">
            <a:avLst/>
          </a:prstGeom>
          <a:noFill/>
          <a:ln>
            <a:noFill/>
          </a:ln>
        </p:spPr>
      </p:pic>
      <p:sp>
        <p:nvSpPr>
          <p:cNvPr id="118" name="Google Shape;118;p36"/>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119" name="Google Shape;119;p36"/>
          <p:cNvPicPr preferRelativeResize="0"/>
          <p:nvPr/>
        </p:nvPicPr>
        <p:blipFill rotWithShape="1">
          <a:blip r:embed="rId6">
            <a:alphaModFix/>
          </a:blip>
          <a:srcRect b="6156" l="0" r="0" t="0"/>
          <a:stretch/>
        </p:blipFill>
        <p:spPr>
          <a:xfrm>
            <a:off x="7186529" y="3282451"/>
            <a:ext cx="1010563" cy="870630"/>
          </a:xfrm>
          <a:prstGeom prst="rect">
            <a:avLst/>
          </a:prstGeom>
          <a:noFill/>
          <a:ln>
            <a:noFill/>
          </a:ln>
        </p:spPr>
      </p:pic>
      <p:sp>
        <p:nvSpPr>
          <p:cNvPr id="120" name="Google Shape;120;p36"/>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5"/>
          <p:cNvSpPr txBox="1"/>
          <p:nvPr>
            <p:ph type="title"/>
          </p:nvPr>
        </p:nvSpPr>
        <p:spPr>
          <a:xfrm>
            <a:off x="4515300" y="1933050"/>
            <a:ext cx="4628700" cy="12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O que é Ciência de Dados?</a:t>
            </a:r>
            <a:endParaRPr sz="4000"/>
          </a:p>
        </p:txBody>
      </p:sp>
      <p:pic>
        <p:nvPicPr>
          <p:cNvPr id="194" name="Google Shape;194;p45"/>
          <p:cNvPicPr preferRelativeResize="0"/>
          <p:nvPr/>
        </p:nvPicPr>
        <p:blipFill>
          <a:blip r:embed="rId3">
            <a:alphaModFix/>
          </a:blip>
          <a:stretch>
            <a:fillRect/>
          </a:stretch>
        </p:blipFill>
        <p:spPr>
          <a:xfrm>
            <a:off x="583100" y="208700"/>
            <a:ext cx="3780874" cy="4726100"/>
          </a:xfrm>
          <a:prstGeom prst="rect">
            <a:avLst/>
          </a:prstGeom>
          <a:noFill/>
          <a:ln>
            <a:noFill/>
          </a:ln>
        </p:spPr>
      </p:pic>
      <p:pic>
        <p:nvPicPr>
          <p:cNvPr id="195" name="Google Shape;195;p45"/>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pt-BR" sz="4000">
                <a:latin typeface="DM Sans"/>
                <a:ea typeface="DM Sans"/>
                <a:cs typeface="DM Sans"/>
                <a:sym typeface="DM Sans"/>
              </a:rPr>
              <a:t>O que é Ciência de Dados?</a:t>
            </a:r>
            <a:endParaRPr sz="4000">
              <a:latin typeface="DM Sans"/>
              <a:ea typeface="DM Sans"/>
              <a:cs typeface="DM Sans"/>
              <a:sym typeface="DM Sans"/>
            </a:endParaRPr>
          </a:p>
        </p:txBody>
      </p:sp>
      <p:pic>
        <p:nvPicPr>
          <p:cNvPr id="201" name="Google Shape;201;p46"/>
          <p:cNvPicPr preferRelativeResize="0"/>
          <p:nvPr/>
        </p:nvPicPr>
        <p:blipFill>
          <a:blip r:embed="rId3">
            <a:alphaModFix/>
          </a:blip>
          <a:stretch>
            <a:fillRect/>
          </a:stretch>
        </p:blipFill>
        <p:spPr>
          <a:xfrm>
            <a:off x="2055050" y="1181775"/>
            <a:ext cx="4697449" cy="3500150"/>
          </a:xfrm>
          <a:prstGeom prst="rect">
            <a:avLst/>
          </a:prstGeom>
          <a:noFill/>
          <a:ln>
            <a:noFill/>
          </a:ln>
        </p:spPr>
      </p:pic>
      <p:pic>
        <p:nvPicPr>
          <p:cNvPr id="202" name="Google Shape;202;p46"/>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pt-BR" sz="4400">
                <a:latin typeface="DM Sans"/>
                <a:ea typeface="DM Sans"/>
                <a:cs typeface="DM Sans"/>
                <a:sym typeface="DM Sans"/>
              </a:rPr>
              <a:t>Outras Áreas</a:t>
            </a:r>
            <a:endParaRPr b="1" sz="440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8" name="Google Shape;208;p47"/>
          <p:cNvPicPr preferRelativeResize="0"/>
          <p:nvPr/>
        </p:nvPicPr>
        <p:blipFill rotWithShape="1">
          <a:blip r:embed="rId3">
            <a:alphaModFix/>
          </a:blip>
          <a:srcRect b="3067" l="9422" r="9762" t="1956"/>
          <a:stretch/>
        </p:blipFill>
        <p:spPr>
          <a:xfrm>
            <a:off x="1523475" y="1297275"/>
            <a:ext cx="5781376" cy="3054925"/>
          </a:xfrm>
          <a:prstGeom prst="rect">
            <a:avLst/>
          </a:prstGeom>
          <a:noFill/>
          <a:ln>
            <a:noFill/>
          </a:ln>
        </p:spPr>
      </p:pic>
      <p:pic>
        <p:nvPicPr>
          <p:cNvPr id="209" name="Google Shape;209;p47"/>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8"/>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Scikit-learn</a:t>
            </a:r>
            <a:endParaRPr b="1" sz="4000">
              <a:solidFill>
                <a:srgbClr val="EAFF6A"/>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9"/>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sp>
        <p:nvSpPr>
          <p:cNvPr id="220" name="Google Shape;220;p49"/>
          <p:cNvSpPr txBox="1"/>
          <p:nvPr>
            <p:ph type="title"/>
          </p:nvPr>
        </p:nvSpPr>
        <p:spPr>
          <a:xfrm>
            <a:off x="311700" y="445025"/>
            <a:ext cx="525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Scikit-learn (sklearn)</a:t>
            </a:r>
            <a:endParaRPr b="1" sz="4000">
              <a:latin typeface="DM Sans"/>
              <a:ea typeface="DM Sans"/>
              <a:cs typeface="DM Sans"/>
              <a:sym typeface="DM Sans"/>
            </a:endParaRPr>
          </a:p>
        </p:txBody>
      </p:sp>
      <p:sp>
        <p:nvSpPr>
          <p:cNvPr id="221" name="Google Shape;221;p49"/>
          <p:cNvSpPr txBox="1"/>
          <p:nvPr>
            <p:ph idx="1" type="body"/>
          </p:nvPr>
        </p:nvSpPr>
        <p:spPr>
          <a:xfrm>
            <a:off x="377050" y="2067175"/>
            <a:ext cx="4421400" cy="2165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A biblioteca é uma biblioteca de código aberto que oferece uma ampla gama de ferramentas e algoritmos para aprendizado de máquina, mineração de dados e análise estatística. Sendo uma das bibliotecas mais populares e amplamente utilizadas para tarefas relacionadas à Ciência de Dados.</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rPr b="1" lang="pt-BR" sz="1350">
                <a:solidFill>
                  <a:schemeClr val="dk1"/>
                </a:solidFill>
                <a:highlight>
                  <a:srgbClr val="EAFF6A"/>
                </a:highlight>
                <a:latin typeface="DM Sans"/>
                <a:ea typeface="DM Sans"/>
                <a:cs typeface="DM Sans"/>
                <a:sym typeface="DM Sans"/>
              </a:rPr>
              <a:t>Ele é construído em cima de outras bibliotecas populares, como NumPy, SciPy e matplotlib.</a:t>
            </a:r>
            <a:endParaRPr b="1" sz="1350">
              <a:solidFill>
                <a:schemeClr val="dk1"/>
              </a:solidFill>
              <a:highlight>
                <a:srgbClr val="EAFF6A"/>
              </a:highlight>
              <a:latin typeface="DM Sans"/>
              <a:ea typeface="DM Sans"/>
              <a:cs typeface="DM Sans"/>
              <a:sym typeface="DM Sans"/>
            </a:endParaRPr>
          </a:p>
        </p:txBody>
      </p:sp>
      <p:pic>
        <p:nvPicPr>
          <p:cNvPr id="222" name="Google Shape;222;p49"/>
          <p:cNvPicPr preferRelativeResize="0"/>
          <p:nvPr/>
        </p:nvPicPr>
        <p:blipFill>
          <a:blip r:embed="rId4">
            <a:alphaModFix/>
          </a:blip>
          <a:stretch>
            <a:fillRect/>
          </a:stretch>
        </p:blipFill>
        <p:spPr>
          <a:xfrm>
            <a:off x="6519800" y="735950"/>
            <a:ext cx="2062974" cy="1110576"/>
          </a:xfrm>
          <a:prstGeom prst="rect">
            <a:avLst/>
          </a:prstGeom>
          <a:noFill/>
          <a:ln>
            <a:noFill/>
          </a:ln>
        </p:spPr>
      </p:pic>
      <p:pic>
        <p:nvPicPr>
          <p:cNvPr id="223" name="Google Shape;223;p49"/>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50"/>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sp>
        <p:nvSpPr>
          <p:cNvPr id="229" name="Google Shape;229;p50"/>
          <p:cNvSpPr txBox="1"/>
          <p:nvPr>
            <p:ph type="title"/>
          </p:nvPr>
        </p:nvSpPr>
        <p:spPr>
          <a:xfrm>
            <a:off x="311700" y="445025"/>
            <a:ext cx="525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4000">
                <a:latin typeface="DM Sans"/>
                <a:ea typeface="DM Sans"/>
                <a:cs typeface="DM Sans"/>
                <a:sym typeface="DM Sans"/>
              </a:rPr>
              <a:t>Funcionalidades Scikit-learn</a:t>
            </a:r>
            <a:endParaRPr b="1" sz="40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p:txBody>
      </p:sp>
      <p:sp>
        <p:nvSpPr>
          <p:cNvPr id="230" name="Google Shape;230;p50"/>
          <p:cNvSpPr txBox="1"/>
          <p:nvPr>
            <p:ph idx="1" type="body"/>
          </p:nvPr>
        </p:nvSpPr>
        <p:spPr>
          <a:xfrm>
            <a:off x="377050" y="2067175"/>
            <a:ext cx="4736100" cy="245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Pré-processamento de dados: </a:t>
            </a:r>
            <a:r>
              <a:rPr lang="pt-BR" sz="1350">
                <a:solidFill>
                  <a:schemeClr val="dk1"/>
                </a:solidFill>
                <a:latin typeface="DM Sans"/>
                <a:ea typeface="DM Sans"/>
                <a:cs typeface="DM Sans"/>
                <a:sym typeface="DM Sans"/>
              </a:rPr>
              <a:t>tratamento de valores ausentes, codificação de variáveis categóricas, dimensionamento de recursos (por exemplo, normalização e padronização), redução de dimensionalidade (por exemplo, Análise de Componentes Principais - PCA), entre outros.</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Algoritmos de aprendizado de máquina:</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regressão linear, regressão logística, árvores de decisão, florestas aleatórias, SVM (Máquinas de Vetores de Suporte), KNN (K-Vizinhos Mais Próximos), clustering (por exemplo, K-Means e DBSCAN), entre outros.</a:t>
            </a:r>
            <a:endParaRPr sz="1350">
              <a:solidFill>
                <a:schemeClr val="dk1"/>
              </a:solidFill>
              <a:latin typeface="DM Sans"/>
              <a:ea typeface="DM Sans"/>
              <a:cs typeface="DM Sans"/>
              <a:sym typeface="DM Sans"/>
            </a:endParaRPr>
          </a:p>
        </p:txBody>
      </p:sp>
      <p:pic>
        <p:nvPicPr>
          <p:cNvPr id="231" name="Google Shape;231;p50"/>
          <p:cNvPicPr preferRelativeResize="0"/>
          <p:nvPr/>
        </p:nvPicPr>
        <p:blipFill>
          <a:blip r:embed="rId4">
            <a:alphaModFix/>
          </a:blip>
          <a:stretch>
            <a:fillRect/>
          </a:stretch>
        </p:blipFill>
        <p:spPr>
          <a:xfrm>
            <a:off x="6519800" y="735950"/>
            <a:ext cx="2062974" cy="1110576"/>
          </a:xfrm>
          <a:prstGeom prst="rect">
            <a:avLst/>
          </a:prstGeom>
          <a:noFill/>
          <a:ln>
            <a:noFill/>
          </a:ln>
        </p:spPr>
      </p:pic>
      <p:pic>
        <p:nvPicPr>
          <p:cNvPr id="232" name="Google Shape;232;p50"/>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51"/>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sp>
        <p:nvSpPr>
          <p:cNvPr id="238" name="Google Shape;238;p51"/>
          <p:cNvSpPr txBox="1"/>
          <p:nvPr>
            <p:ph type="title"/>
          </p:nvPr>
        </p:nvSpPr>
        <p:spPr>
          <a:xfrm>
            <a:off x="311700" y="445025"/>
            <a:ext cx="525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4000">
                <a:latin typeface="DM Sans"/>
                <a:ea typeface="DM Sans"/>
                <a:cs typeface="DM Sans"/>
                <a:sym typeface="DM Sans"/>
              </a:rPr>
              <a:t>Funcionalidades Scikit-learn</a:t>
            </a:r>
            <a:endParaRPr b="1" sz="40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p:txBody>
      </p:sp>
      <p:sp>
        <p:nvSpPr>
          <p:cNvPr id="239" name="Google Shape;239;p51"/>
          <p:cNvSpPr txBox="1"/>
          <p:nvPr>
            <p:ph idx="1" type="body"/>
          </p:nvPr>
        </p:nvSpPr>
        <p:spPr>
          <a:xfrm>
            <a:off x="377050" y="2067175"/>
            <a:ext cx="4736100" cy="24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Avaliação de modelos: </a:t>
            </a:r>
            <a:r>
              <a:rPr lang="pt-BR" sz="1350">
                <a:solidFill>
                  <a:schemeClr val="dk1"/>
                </a:solidFill>
                <a:latin typeface="DM Sans"/>
                <a:ea typeface="DM Sans"/>
                <a:cs typeface="DM Sans"/>
                <a:sym typeface="DM Sans"/>
              </a:rPr>
              <a:t>métricas de classificação (por exemplo, precisão, revocação, F1-score, matriz de confusão), métricas de regressão (por exemplo, erro médio quadrático, coeficiente de determinação), curvas de validação e curvas ROC (Receiver Operating Characteristic), entre outras.</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b="1" lang="pt-BR" sz="1350">
                <a:solidFill>
                  <a:schemeClr val="dk1"/>
                </a:solidFill>
                <a:highlight>
                  <a:srgbClr val="EAFF6A"/>
                </a:highlight>
                <a:latin typeface="DM Sans"/>
                <a:ea typeface="DM Sans"/>
                <a:cs typeface="DM Sans"/>
                <a:sym typeface="DM Sans"/>
              </a:rPr>
              <a:t>Validação de modelos: </a:t>
            </a:r>
            <a:r>
              <a:rPr lang="pt-BR" sz="1350">
                <a:solidFill>
                  <a:schemeClr val="dk1"/>
                </a:solidFill>
                <a:latin typeface="DM Sans"/>
                <a:ea typeface="DM Sans"/>
                <a:cs typeface="DM Sans"/>
                <a:sym typeface="DM Sans"/>
              </a:rPr>
              <a:t>validação cruzada k-fold, leave-one-out, validação cruzada estratificada, entre outros.</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1200"/>
              </a:spcAft>
              <a:buNone/>
            </a:pPr>
            <a:r>
              <a:t/>
            </a:r>
            <a:endParaRPr b="1" sz="1350">
              <a:solidFill>
                <a:schemeClr val="dk1"/>
              </a:solidFill>
              <a:highlight>
                <a:srgbClr val="EAFF6A"/>
              </a:highlight>
              <a:latin typeface="DM Sans"/>
              <a:ea typeface="DM Sans"/>
              <a:cs typeface="DM Sans"/>
              <a:sym typeface="DM Sans"/>
            </a:endParaRPr>
          </a:p>
        </p:txBody>
      </p:sp>
      <p:pic>
        <p:nvPicPr>
          <p:cNvPr id="240" name="Google Shape;240;p51"/>
          <p:cNvPicPr preferRelativeResize="0"/>
          <p:nvPr/>
        </p:nvPicPr>
        <p:blipFill>
          <a:blip r:embed="rId4">
            <a:alphaModFix/>
          </a:blip>
          <a:stretch>
            <a:fillRect/>
          </a:stretch>
        </p:blipFill>
        <p:spPr>
          <a:xfrm>
            <a:off x="6519800" y="735950"/>
            <a:ext cx="2062974" cy="1110576"/>
          </a:xfrm>
          <a:prstGeom prst="rect">
            <a:avLst/>
          </a:prstGeom>
          <a:noFill/>
          <a:ln>
            <a:noFill/>
          </a:ln>
        </p:spPr>
      </p:pic>
      <p:pic>
        <p:nvPicPr>
          <p:cNvPr id="241" name="Google Shape;241;p51"/>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52"/>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sp>
        <p:nvSpPr>
          <p:cNvPr id="247" name="Google Shape;247;p52"/>
          <p:cNvSpPr txBox="1"/>
          <p:nvPr>
            <p:ph type="title"/>
          </p:nvPr>
        </p:nvSpPr>
        <p:spPr>
          <a:xfrm>
            <a:off x="311700" y="445025"/>
            <a:ext cx="525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Funcionalidades Scikit-learn</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p:txBody>
      </p:sp>
      <p:sp>
        <p:nvSpPr>
          <p:cNvPr id="248" name="Google Shape;248;p52"/>
          <p:cNvSpPr txBox="1"/>
          <p:nvPr>
            <p:ph idx="1" type="body"/>
          </p:nvPr>
        </p:nvSpPr>
        <p:spPr>
          <a:xfrm>
            <a:off x="377050" y="2067175"/>
            <a:ext cx="4736100" cy="24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Seleção de recursos: </a:t>
            </a:r>
            <a:r>
              <a:rPr lang="pt-BR" sz="1350">
                <a:solidFill>
                  <a:schemeClr val="dk1"/>
                </a:solidFill>
                <a:latin typeface="DM Sans"/>
                <a:ea typeface="DM Sans"/>
                <a:cs typeface="DM Sans"/>
                <a:sym typeface="DM Sans"/>
              </a:rPr>
              <a:t>seleção univariada, eliminação recursiva de atributos, seleção baseada em importância, entre outras.</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rPr b="1" lang="pt-BR" sz="1350">
                <a:solidFill>
                  <a:schemeClr val="dk1"/>
                </a:solidFill>
                <a:highlight>
                  <a:srgbClr val="EAFF6A"/>
                </a:highlight>
                <a:latin typeface="DM Sans"/>
                <a:ea typeface="DM Sans"/>
                <a:cs typeface="DM Sans"/>
                <a:sym typeface="DM Sans"/>
              </a:rPr>
              <a:t>Pipelines de processamento:</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organização do fluxo de trabalho, encapsulando o pré-processamento de dados, a seleção de recursos e a modelagem em um único objeto, simplificando a aplicação em novos dados.</a:t>
            </a:r>
            <a:endParaRPr b="1" sz="1350">
              <a:solidFill>
                <a:schemeClr val="dk1"/>
              </a:solidFill>
              <a:highlight>
                <a:srgbClr val="EAFF6A"/>
              </a:highlight>
              <a:latin typeface="DM Sans"/>
              <a:ea typeface="DM Sans"/>
              <a:cs typeface="DM Sans"/>
              <a:sym typeface="DM Sans"/>
            </a:endParaRPr>
          </a:p>
        </p:txBody>
      </p:sp>
      <p:pic>
        <p:nvPicPr>
          <p:cNvPr id="249" name="Google Shape;249;p52"/>
          <p:cNvPicPr preferRelativeResize="0"/>
          <p:nvPr/>
        </p:nvPicPr>
        <p:blipFill>
          <a:blip r:embed="rId4">
            <a:alphaModFix/>
          </a:blip>
          <a:stretch>
            <a:fillRect/>
          </a:stretch>
        </p:blipFill>
        <p:spPr>
          <a:xfrm>
            <a:off x="6519800" y="735950"/>
            <a:ext cx="2062974" cy="1110576"/>
          </a:xfrm>
          <a:prstGeom prst="rect">
            <a:avLst/>
          </a:prstGeom>
          <a:noFill/>
          <a:ln>
            <a:noFill/>
          </a:ln>
        </p:spPr>
      </p:pic>
      <p:pic>
        <p:nvPicPr>
          <p:cNvPr id="250" name="Google Shape;250;p52"/>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53"/>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sp>
        <p:nvSpPr>
          <p:cNvPr id="256" name="Google Shape;256;p53"/>
          <p:cNvSpPr txBox="1"/>
          <p:nvPr>
            <p:ph type="title"/>
          </p:nvPr>
        </p:nvSpPr>
        <p:spPr>
          <a:xfrm>
            <a:off x="311700" y="445025"/>
            <a:ext cx="5253000" cy="12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Pré-processamento</a:t>
            </a:r>
            <a:endParaRPr b="1" sz="4000">
              <a:latin typeface="DM Sans"/>
              <a:ea typeface="DM Sans"/>
              <a:cs typeface="DM Sans"/>
              <a:sym typeface="DM Sans"/>
            </a:endParaRPr>
          </a:p>
          <a:p>
            <a:pPr indent="0" lvl="0" marL="0" rtl="0" algn="l">
              <a:spcBef>
                <a:spcPts val="0"/>
              </a:spcBef>
              <a:spcAft>
                <a:spcPts val="0"/>
              </a:spcAft>
              <a:buNone/>
            </a:pPr>
            <a:r>
              <a:rPr b="1" lang="pt-BR" sz="4000">
                <a:latin typeface="DM Sans"/>
                <a:ea typeface="DM Sans"/>
                <a:cs typeface="DM Sans"/>
                <a:sym typeface="DM Sans"/>
              </a:rPr>
              <a:t>Scikit-learn</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p:txBody>
      </p:sp>
      <p:sp>
        <p:nvSpPr>
          <p:cNvPr id="257" name="Google Shape;257;p53"/>
          <p:cNvSpPr txBox="1"/>
          <p:nvPr>
            <p:ph idx="1" type="body"/>
          </p:nvPr>
        </p:nvSpPr>
        <p:spPr>
          <a:xfrm>
            <a:off x="377050" y="2067175"/>
            <a:ext cx="3810600" cy="24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A padronização (standardization) é uma técnica comum de pré-processamento de dados utilizada na área de aprendizado de máquina e estatística. Também é conhecida como normalização.</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258" name="Google Shape;258;p53"/>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259" name="Google Shape;259;p53"/>
          <p:cNvPicPr preferRelativeResize="0"/>
          <p:nvPr/>
        </p:nvPicPr>
        <p:blipFill>
          <a:blip r:embed="rId5">
            <a:alphaModFix/>
          </a:blip>
          <a:stretch>
            <a:fillRect/>
          </a:stretch>
        </p:blipFill>
        <p:spPr>
          <a:xfrm>
            <a:off x="4802724" y="1522575"/>
            <a:ext cx="990216" cy="2169611"/>
          </a:xfrm>
          <a:prstGeom prst="rect">
            <a:avLst/>
          </a:prstGeom>
          <a:noFill/>
          <a:ln>
            <a:noFill/>
          </a:ln>
        </p:spPr>
      </p:pic>
      <p:pic>
        <p:nvPicPr>
          <p:cNvPr id="260" name="Google Shape;260;p53"/>
          <p:cNvPicPr preferRelativeResize="0"/>
          <p:nvPr/>
        </p:nvPicPr>
        <p:blipFill>
          <a:blip r:embed="rId6">
            <a:alphaModFix/>
          </a:blip>
          <a:stretch>
            <a:fillRect/>
          </a:stretch>
        </p:blipFill>
        <p:spPr>
          <a:xfrm>
            <a:off x="5924250" y="1462250"/>
            <a:ext cx="2852350" cy="2413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54"/>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sp>
        <p:nvSpPr>
          <p:cNvPr id="266" name="Google Shape;266;p54"/>
          <p:cNvSpPr txBox="1"/>
          <p:nvPr>
            <p:ph type="title"/>
          </p:nvPr>
        </p:nvSpPr>
        <p:spPr>
          <a:xfrm>
            <a:off x="311700" y="445025"/>
            <a:ext cx="5253000" cy="12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Modelagem</a:t>
            </a:r>
            <a:endParaRPr b="1" sz="4000">
              <a:latin typeface="DM Sans"/>
              <a:ea typeface="DM Sans"/>
              <a:cs typeface="DM Sans"/>
              <a:sym typeface="DM Sans"/>
            </a:endParaRPr>
          </a:p>
          <a:p>
            <a:pPr indent="0" lvl="0" marL="0" rtl="0" algn="l">
              <a:spcBef>
                <a:spcPts val="0"/>
              </a:spcBef>
              <a:spcAft>
                <a:spcPts val="0"/>
              </a:spcAft>
              <a:buNone/>
            </a:pPr>
            <a:r>
              <a:rPr b="1" lang="pt-BR" sz="4000">
                <a:latin typeface="DM Sans"/>
                <a:ea typeface="DM Sans"/>
                <a:cs typeface="DM Sans"/>
                <a:sym typeface="DM Sans"/>
              </a:rPr>
              <a:t>Scikit-learn</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p:txBody>
      </p:sp>
      <p:sp>
        <p:nvSpPr>
          <p:cNvPr id="267" name="Google Shape;267;p54"/>
          <p:cNvSpPr txBox="1"/>
          <p:nvPr>
            <p:ph idx="1" type="body"/>
          </p:nvPr>
        </p:nvSpPr>
        <p:spPr>
          <a:xfrm>
            <a:off x="377050" y="2067175"/>
            <a:ext cx="3810600" cy="2456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pt-BR" sz="1350">
                <a:solidFill>
                  <a:schemeClr val="dk1"/>
                </a:solidFill>
                <a:latin typeface="DM Sans"/>
                <a:ea typeface="DM Sans"/>
                <a:cs typeface="DM Sans"/>
                <a:sym typeface="DM Sans"/>
              </a:rPr>
              <a:t>Treinamento de um modelo de regressão linear</a:t>
            </a:r>
            <a:endParaRPr sz="1350">
              <a:solidFill>
                <a:schemeClr val="dk1"/>
              </a:solidFill>
              <a:latin typeface="DM Sans"/>
              <a:ea typeface="DM Sans"/>
              <a:cs typeface="DM Sans"/>
              <a:sym typeface="DM Sans"/>
            </a:endParaRPr>
          </a:p>
        </p:txBody>
      </p:sp>
      <p:pic>
        <p:nvPicPr>
          <p:cNvPr id="268" name="Google Shape;268;p54"/>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269" name="Google Shape;269;p54"/>
          <p:cNvPicPr preferRelativeResize="0"/>
          <p:nvPr/>
        </p:nvPicPr>
        <p:blipFill>
          <a:blip r:embed="rId5">
            <a:alphaModFix/>
          </a:blip>
          <a:stretch>
            <a:fillRect/>
          </a:stretch>
        </p:blipFill>
        <p:spPr>
          <a:xfrm>
            <a:off x="4187650" y="1474175"/>
            <a:ext cx="973043" cy="2077146"/>
          </a:xfrm>
          <a:prstGeom prst="rect">
            <a:avLst/>
          </a:prstGeom>
          <a:noFill/>
          <a:ln>
            <a:noFill/>
          </a:ln>
        </p:spPr>
      </p:pic>
      <p:pic>
        <p:nvPicPr>
          <p:cNvPr id="270" name="Google Shape;270;p54"/>
          <p:cNvPicPr preferRelativeResize="0"/>
          <p:nvPr/>
        </p:nvPicPr>
        <p:blipFill>
          <a:blip r:embed="rId6">
            <a:alphaModFix/>
          </a:blip>
          <a:stretch>
            <a:fillRect/>
          </a:stretch>
        </p:blipFill>
        <p:spPr>
          <a:xfrm>
            <a:off x="5400015" y="1474175"/>
            <a:ext cx="3256759" cy="2983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27" name="Google Shape;127;p3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28" name="Google Shape;128;p3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5"/>
          <p:cNvSpPr txBox="1"/>
          <p:nvPr/>
        </p:nvSpPr>
        <p:spPr>
          <a:xfrm>
            <a:off x="473350" y="8773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Quer saber mais? 👀</a:t>
            </a:r>
            <a:endParaRPr b="1" sz="4000">
              <a:solidFill>
                <a:srgbClr val="EAFF6A"/>
              </a:solidFill>
              <a:latin typeface="DM Sans"/>
              <a:ea typeface="DM Sans"/>
              <a:cs typeface="DM Sans"/>
              <a:sym typeface="DM Sans"/>
            </a:endParaRPr>
          </a:p>
        </p:txBody>
      </p:sp>
      <p:sp>
        <p:nvSpPr>
          <p:cNvPr id="276" name="Google Shape;276;p55"/>
          <p:cNvSpPr txBox="1"/>
          <p:nvPr/>
        </p:nvSpPr>
        <p:spPr>
          <a:xfrm>
            <a:off x="473350" y="1616200"/>
            <a:ext cx="8127600" cy="223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pt-BR" sz="1900">
                <a:solidFill>
                  <a:schemeClr val="lt1"/>
                </a:solidFill>
                <a:latin typeface="DM Sans"/>
                <a:ea typeface="DM Sans"/>
                <a:cs typeface="DM Sans"/>
                <a:sym typeface="DM Sans"/>
              </a:rPr>
              <a:t>Na Coderhouse temos o curso de </a:t>
            </a:r>
            <a:r>
              <a:rPr lang="pt-BR" sz="1900">
                <a:solidFill>
                  <a:srgbClr val="EAFF6A"/>
                </a:solidFill>
                <a:latin typeface="DM Sans"/>
                <a:ea typeface="DM Sans"/>
                <a:cs typeface="DM Sans"/>
                <a:sym typeface="DM Sans"/>
              </a:rPr>
              <a:t>Data Science</a:t>
            </a:r>
            <a:r>
              <a:rPr lang="pt-BR" sz="1900">
                <a:solidFill>
                  <a:schemeClr val="lt1"/>
                </a:solidFill>
                <a:latin typeface="DM Sans"/>
                <a:ea typeface="DM Sans"/>
                <a:cs typeface="DM Sans"/>
                <a:sym typeface="DM Sans"/>
              </a:rPr>
              <a:t> em que </a:t>
            </a:r>
            <a:r>
              <a:rPr lang="pt-BR" sz="1900">
                <a:solidFill>
                  <a:schemeClr val="lt1"/>
                </a:solidFill>
                <a:latin typeface="DM Sans"/>
                <a:ea typeface="DM Sans"/>
                <a:cs typeface="DM Sans"/>
                <a:sym typeface="DM Sans"/>
              </a:rPr>
              <a:t>você aprenderá a teoria e as considerações técnicas para construção de modelos de Machine Learning que resolvem problemas reais em vários setores de forma preditiva. Ao final do curso você será capaz de criar modelos de machine learning a partir de dados em seu estado bruto, do zero, e terá um portfólio no GitHub, onde você pode demonstrar seu conhecimento para futuros empregadores.</a:t>
            </a:r>
            <a:endParaRPr sz="1900">
              <a:solidFill>
                <a:srgbClr val="DEFC52"/>
              </a:solidFill>
              <a:latin typeface="DM Sans"/>
              <a:ea typeface="DM Sans"/>
              <a:cs typeface="DM Sans"/>
              <a:sym typeface="DM Sans"/>
            </a:endParaRPr>
          </a:p>
        </p:txBody>
      </p:sp>
      <p:grpSp>
        <p:nvGrpSpPr>
          <p:cNvPr id="277" name="Google Shape;277;p55"/>
          <p:cNvGrpSpPr/>
          <p:nvPr/>
        </p:nvGrpSpPr>
        <p:grpSpPr>
          <a:xfrm>
            <a:off x="2930276" y="4192745"/>
            <a:ext cx="3213737" cy="402641"/>
            <a:chOff x="2815425" y="3385100"/>
            <a:chExt cx="3006302" cy="762000"/>
          </a:xfrm>
        </p:grpSpPr>
        <p:sp>
          <p:nvSpPr>
            <p:cNvPr id="278" name="Google Shape;278;p55"/>
            <p:cNvSpPr/>
            <p:nvPr/>
          </p:nvSpPr>
          <p:spPr>
            <a:xfrm>
              <a:off x="2815425" y="3408200"/>
              <a:ext cx="3006300" cy="7389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5"/>
            <p:cNvSpPr txBox="1"/>
            <p:nvPr/>
          </p:nvSpPr>
          <p:spPr>
            <a:xfrm>
              <a:off x="2815427" y="3385100"/>
              <a:ext cx="3006300" cy="728100"/>
            </a:xfrm>
            <a:prstGeom prst="rect">
              <a:avLst/>
            </a:prstGeom>
            <a:solidFill>
              <a:srgbClr val="EAFF6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u="sng">
                  <a:solidFill>
                    <a:schemeClr val="dk2"/>
                  </a:solidFill>
                  <a:latin typeface="DM Sans"/>
                  <a:ea typeface="DM Sans"/>
                  <a:cs typeface="DM Sans"/>
                  <a:sym typeface="DM Sans"/>
                  <a:hlinkClick r:id="rId3">
                    <a:extLst>
                      <a:ext uri="{A12FA001-AC4F-418D-AE19-62706E023703}">
                        <ahyp:hlinkClr val="tx"/>
                      </a:ext>
                    </a:extLst>
                  </a:hlinkClick>
                </a:rPr>
                <a:t>Clique e saiba mais</a:t>
              </a:r>
              <a:endParaRPr b="1" sz="1300">
                <a:solidFill>
                  <a:schemeClr val="dk2"/>
                </a:solidFill>
                <a:latin typeface="DM Sans"/>
                <a:ea typeface="DM Sans"/>
                <a:cs typeface="DM Sans"/>
                <a:sym typeface="DM Sa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284" name="Google Shape;284;p56"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285" name="Google Shape;285;p56"/>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86" name="Google Shape;286;p56"/>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p57"/>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92" name="Google Shape;292;p57"/>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293" name="Google Shape;293;p57"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8"/>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Feature engineering</a:t>
            </a:r>
            <a:endParaRPr b="1" sz="4000">
              <a:solidFill>
                <a:srgbClr val="EAFF6A"/>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9"/>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sp>
        <p:nvSpPr>
          <p:cNvPr id="304" name="Google Shape;304;p59"/>
          <p:cNvSpPr txBox="1"/>
          <p:nvPr>
            <p:ph type="title"/>
          </p:nvPr>
        </p:nvSpPr>
        <p:spPr>
          <a:xfrm>
            <a:off x="311700" y="445025"/>
            <a:ext cx="4908300" cy="12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Feature engineering</a:t>
            </a:r>
            <a:endParaRPr b="1" sz="4000">
              <a:latin typeface="DM Sans"/>
              <a:ea typeface="DM Sans"/>
              <a:cs typeface="DM Sans"/>
              <a:sym typeface="DM Sans"/>
            </a:endParaRPr>
          </a:p>
        </p:txBody>
      </p:sp>
      <p:sp>
        <p:nvSpPr>
          <p:cNvPr id="305" name="Google Shape;305;p59"/>
          <p:cNvSpPr txBox="1"/>
          <p:nvPr>
            <p:ph idx="1" type="body"/>
          </p:nvPr>
        </p:nvSpPr>
        <p:spPr>
          <a:xfrm>
            <a:off x="377050" y="2067175"/>
            <a:ext cx="3810600" cy="24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Feature engineering</a:t>
            </a:r>
            <a:r>
              <a:rPr lang="pt-BR" sz="1350">
                <a:solidFill>
                  <a:schemeClr val="dk1"/>
                </a:solidFill>
                <a:latin typeface="DM Sans"/>
                <a:ea typeface="DM Sans"/>
                <a:cs typeface="DM Sans"/>
                <a:sym typeface="DM Sans"/>
              </a:rPr>
              <a:t> é o processo de criação e transformação de variáveis (ou características) nos dados brutos para melhorar o desempenho dos modelos de aprendizado de máquina. É uma etapa crucial na análise de dados e na construção de modelos preditivos eficientes.</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306" name="Google Shape;306;p59"/>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307" name="Google Shape;307;p59"/>
          <p:cNvPicPr preferRelativeResize="0"/>
          <p:nvPr/>
        </p:nvPicPr>
        <p:blipFill>
          <a:blip r:embed="rId5">
            <a:alphaModFix/>
          </a:blip>
          <a:stretch>
            <a:fillRect/>
          </a:stretch>
        </p:blipFill>
        <p:spPr>
          <a:xfrm>
            <a:off x="4701450" y="1959025"/>
            <a:ext cx="4039575" cy="1917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60"/>
          <p:cNvPicPr preferRelativeResize="0"/>
          <p:nvPr/>
        </p:nvPicPr>
        <p:blipFill rotWithShape="1">
          <a:blip r:embed="rId3">
            <a:alphaModFix/>
          </a:blip>
          <a:srcRect b="0" l="1904" r="1895" t="0"/>
          <a:stretch/>
        </p:blipFill>
        <p:spPr>
          <a:xfrm>
            <a:off x="5846400" y="-450"/>
            <a:ext cx="3297600" cy="5144399"/>
          </a:xfrm>
          <a:prstGeom prst="rect">
            <a:avLst/>
          </a:prstGeom>
          <a:noFill/>
          <a:ln>
            <a:noFill/>
          </a:ln>
        </p:spPr>
      </p:pic>
      <p:sp>
        <p:nvSpPr>
          <p:cNvPr id="313" name="Google Shape;313;p60"/>
          <p:cNvSpPr txBox="1"/>
          <p:nvPr>
            <p:ph type="title"/>
          </p:nvPr>
        </p:nvSpPr>
        <p:spPr>
          <a:xfrm>
            <a:off x="311700" y="445025"/>
            <a:ext cx="4908300" cy="12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Feature engineering</a:t>
            </a:r>
            <a:endParaRPr b="1" sz="4000">
              <a:latin typeface="DM Sans"/>
              <a:ea typeface="DM Sans"/>
              <a:cs typeface="DM Sans"/>
              <a:sym typeface="DM Sans"/>
            </a:endParaRPr>
          </a:p>
        </p:txBody>
      </p:sp>
      <p:sp>
        <p:nvSpPr>
          <p:cNvPr id="314" name="Google Shape;314;p60"/>
          <p:cNvSpPr txBox="1"/>
          <p:nvPr>
            <p:ph idx="1" type="body"/>
          </p:nvPr>
        </p:nvSpPr>
        <p:spPr>
          <a:xfrm>
            <a:off x="377050" y="2067175"/>
            <a:ext cx="4944000" cy="245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350">
                <a:solidFill>
                  <a:schemeClr val="dk1"/>
                </a:solidFill>
                <a:latin typeface="DM Sans"/>
                <a:ea typeface="DM Sans"/>
                <a:cs typeface="DM Sans"/>
                <a:sym typeface="DM Sans"/>
              </a:rPr>
              <a:t>Algumas técnicas comuns de feature engineering incluem:</a:t>
            </a:r>
            <a:endParaRPr sz="1350">
              <a:solidFill>
                <a:schemeClr val="dk1"/>
              </a:solidFill>
              <a:latin typeface="DM Sans"/>
              <a:ea typeface="DM Sans"/>
              <a:cs typeface="DM Sans"/>
              <a:sym typeface="DM Sans"/>
            </a:endParaRPr>
          </a:p>
          <a:p>
            <a:pPr indent="-314325" lvl="0" marL="457200" rtl="0" algn="l">
              <a:lnSpc>
                <a:spcPct val="100000"/>
              </a:lnSpc>
              <a:spcBef>
                <a:spcPts val="1200"/>
              </a:spcBef>
              <a:spcAft>
                <a:spcPts val="0"/>
              </a:spcAft>
              <a:buSzPts val="1350"/>
              <a:buChar char="✓"/>
            </a:pPr>
            <a:r>
              <a:rPr b="1" lang="pt-BR" sz="1350">
                <a:solidFill>
                  <a:schemeClr val="dk1"/>
                </a:solidFill>
                <a:highlight>
                  <a:srgbClr val="EAFF6A"/>
                </a:highlight>
                <a:latin typeface="DM Sans"/>
                <a:ea typeface="DM Sans"/>
                <a:cs typeface="DM Sans"/>
                <a:sym typeface="DM Sans"/>
              </a:rPr>
              <a:t>Seleção de características:</a:t>
            </a:r>
            <a:r>
              <a:rPr lang="pt-BR" sz="1350">
                <a:solidFill>
                  <a:schemeClr val="dk1"/>
                </a:solidFill>
                <a:latin typeface="DM Sans"/>
                <a:ea typeface="DM Sans"/>
                <a:cs typeface="DM Sans"/>
                <a:sym typeface="DM Sans"/>
              </a:rPr>
              <a:t> Consiste em identificar e selecionar as características mais relevantes e informativas para o problema em questão.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SzPts val="1350"/>
              <a:buChar char="✓"/>
            </a:pPr>
            <a:r>
              <a:rPr b="1" lang="pt-BR" sz="1350">
                <a:solidFill>
                  <a:schemeClr val="dk1"/>
                </a:solidFill>
                <a:highlight>
                  <a:srgbClr val="EAFF6A"/>
                </a:highlight>
                <a:latin typeface="DM Sans"/>
                <a:ea typeface="DM Sans"/>
                <a:cs typeface="DM Sans"/>
                <a:sym typeface="DM Sans"/>
              </a:rPr>
              <a:t>Criação de novas características:</a:t>
            </a:r>
            <a:r>
              <a:rPr lang="pt-BR" sz="1350">
                <a:solidFill>
                  <a:schemeClr val="dk1"/>
                </a:solidFill>
                <a:highlight>
                  <a:srgbClr val="EAFF6A"/>
                </a:highlight>
                <a:latin typeface="DM Sans"/>
                <a:ea typeface="DM Sans"/>
                <a:cs typeface="DM Sans"/>
                <a:sym typeface="DM Sans"/>
              </a:rPr>
              <a:t> </a:t>
            </a:r>
            <a:r>
              <a:rPr lang="pt-BR" sz="1350">
                <a:solidFill>
                  <a:schemeClr val="dk1"/>
                </a:solidFill>
                <a:latin typeface="DM Sans"/>
                <a:ea typeface="DM Sans"/>
                <a:cs typeface="DM Sans"/>
                <a:sym typeface="DM Sans"/>
              </a:rPr>
              <a:t>Envolve a criação de novas variáveis com base nas características existentes. Isso pode incluir a combinação de variáveis, criação de características polinomiais, extração de informações temporais, criação de indicadores ou agregação de informações.</a:t>
            </a:r>
            <a:endParaRPr b="1" sz="1350">
              <a:solidFill>
                <a:schemeClr val="dk1"/>
              </a:solidFill>
              <a:highlight>
                <a:srgbClr val="EAFF6A"/>
              </a:highlight>
              <a:latin typeface="DM Sans"/>
              <a:ea typeface="DM Sans"/>
              <a:cs typeface="DM Sans"/>
              <a:sym typeface="DM Sans"/>
            </a:endParaRPr>
          </a:p>
        </p:txBody>
      </p:sp>
      <p:pic>
        <p:nvPicPr>
          <p:cNvPr id="315" name="Google Shape;315;p60"/>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61"/>
          <p:cNvPicPr preferRelativeResize="0"/>
          <p:nvPr/>
        </p:nvPicPr>
        <p:blipFill rotWithShape="1">
          <a:blip r:embed="rId3">
            <a:alphaModFix/>
          </a:blip>
          <a:srcRect b="0" l="1904" r="1895" t="0"/>
          <a:stretch/>
        </p:blipFill>
        <p:spPr>
          <a:xfrm>
            <a:off x="5846400" y="-450"/>
            <a:ext cx="3297600" cy="5144399"/>
          </a:xfrm>
          <a:prstGeom prst="rect">
            <a:avLst/>
          </a:prstGeom>
          <a:noFill/>
          <a:ln>
            <a:noFill/>
          </a:ln>
        </p:spPr>
      </p:pic>
      <p:sp>
        <p:nvSpPr>
          <p:cNvPr id="321" name="Google Shape;321;p61"/>
          <p:cNvSpPr txBox="1"/>
          <p:nvPr>
            <p:ph type="title"/>
          </p:nvPr>
        </p:nvSpPr>
        <p:spPr>
          <a:xfrm>
            <a:off x="311700" y="445025"/>
            <a:ext cx="4908300" cy="12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Feature engineering</a:t>
            </a:r>
            <a:endParaRPr b="1" sz="4000">
              <a:latin typeface="DM Sans"/>
              <a:ea typeface="DM Sans"/>
              <a:cs typeface="DM Sans"/>
              <a:sym typeface="DM Sans"/>
            </a:endParaRPr>
          </a:p>
        </p:txBody>
      </p:sp>
      <p:sp>
        <p:nvSpPr>
          <p:cNvPr id="322" name="Google Shape;322;p61"/>
          <p:cNvSpPr txBox="1"/>
          <p:nvPr>
            <p:ph idx="1" type="body"/>
          </p:nvPr>
        </p:nvSpPr>
        <p:spPr>
          <a:xfrm>
            <a:off x="377050" y="2067175"/>
            <a:ext cx="4944000" cy="24561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Char char="✓"/>
            </a:pPr>
            <a:r>
              <a:rPr b="1" lang="pt-BR" sz="1350">
                <a:solidFill>
                  <a:schemeClr val="dk1"/>
                </a:solidFill>
                <a:highlight>
                  <a:srgbClr val="EAFF6A"/>
                </a:highlight>
                <a:latin typeface="DM Sans"/>
                <a:ea typeface="DM Sans"/>
                <a:cs typeface="DM Sans"/>
                <a:sym typeface="DM Sans"/>
              </a:rPr>
              <a:t>Transformações de características</a:t>
            </a:r>
            <a:r>
              <a:rPr b="1" lang="pt-BR" sz="1350">
                <a:solidFill>
                  <a:schemeClr val="dk1"/>
                </a:solidFill>
                <a:highlight>
                  <a:schemeClr val="accent6"/>
                </a:highlight>
                <a:latin typeface="DM Sans"/>
                <a:ea typeface="DM Sans"/>
                <a:cs typeface="DM Sans"/>
                <a:sym typeface="DM Sans"/>
              </a:rPr>
              <a:t>:</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Consiste em aplicar transformações nos dados para melhorar sua distribuição ou tornar as características mais adequadas para o modelo. </a:t>
            </a:r>
            <a:endParaRPr sz="1350">
              <a:solidFill>
                <a:schemeClr val="dk1"/>
              </a:solidFill>
              <a:latin typeface="DM Sans"/>
              <a:ea typeface="DM Sans"/>
              <a:cs typeface="DM Sans"/>
              <a:sym typeface="DM Sans"/>
            </a:endParaRPr>
          </a:p>
          <a:p>
            <a:pPr indent="-314325" lvl="0" marL="457200" rtl="0" algn="l">
              <a:spcBef>
                <a:spcPts val="0"/>
              </a:spcBef>
              <a:spcAft>
                <a:spcPts val="0"/>
              </a:spcAft>
              <a:buSzPts val="1350"/>
              <a:buChar char="✓"/>
            </a:pPr>
            <a:r>
              <a:rPr b="1" lang="pt-BR" sz="1350">
                <a:solidFill>
                  <a:schemeClr val="dk1"/>
                </a:solidFill>
                <a:highlight>
                  <a:srgbClr val="EAFF6A"/>
                </a:highlight>
                <a:latin typeface="DM Sans"/>
                <a:ea typeface="DM Sans"/>
                <a:cs typeface="DM Sans"/>
                <a:sym typeface="DM Sans"/>
              </a:rPr>
              <a:t>Tratamento de valores ausentes:</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Envolve a identificação e o tratamento de valores ausentes nas características.</a:t>
            </a:r>
            <a:endParaRPr sz="1350">
              <a:solidFill>
                <a:schemeClr val="dk1"/>
              </a:solidFill>
              <a:latin typeface="DM Sans"/>
              <a:ea typeface="DM Sans"/>
              <a:cs typeface="DM Sans"/>
              <a:sym typeface="DM Sans"/>
            </a:endParaRPr>
          </a:p>
        </p:txBody>
      </p:sp>
      <p:pic>
        <p:nvPicPr>
          <p:cNvPr id="323" name="Google Shape;323;p61"/>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 Exemplo: Feature engineering</a:t>
            </a:r>
            <a:endParaRPr b="1" sz="3500">
              <a:solidFill>
                <a:srgbClr val="EAFF6A"/>
              </a:solidFill>
              <a:latin typeface="DM Sans"/>
              <a:ea typeface="DM Sans"/>
              <a:cs typeface="DM Sans"/>
              <a:sym typeface="DM Sans"/>
            </a:endParaRPr>
          </a:p>
        </p:txBody>
      </p:sp>
      <p:sp>
        <p:nvSpPr>
          <p:cNvPr id="329" name="Google Shape;329;p62"/>
          <p:cNvSpPr txBox="1"/>
          <p:nvPr/>
        </p:nvSpPr>
        <p:spPr>
          <a:xfrm>
            <a:off x="473350" y="1626100"/>
            <a:ext cx="7169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solidFill>
                  <a:schemeClr val="lt2"/>
                </a:solidFill>
                <a:latin typeface="DM Sans"/>
                <a:ea typeface="DM Sans"/>
                <a:cs typeface="DM Sans"/>
                <a:sym typeface="DM Sans"/>
              </a:rPr>
              <a:t>Digamos que vamos criar um modelo na visão cidade da base </a:t>
            </a:r>
            <a:r>
              <a:rPr b="1" lang="pt-BR" sz="2000">
                <a:solidFill>
                  <a:schemeClr val="dk1"/>
                </a:solidFill>
                <a:highlight>
                  <a:srgbClr val="EAFF6A"/>
                </a:highlight>
                <a:latin typeface="DM Sans"/>
                <a:ea typeface="DM Sans"/>
                <a:cs typeface="DM Sans"/>
                <a:sym typeface="DM Sans"/>
              </a:rPr>
              <a:t>realtor-data.csv.</a:t>
            </a:r>
            <a:endParaRPr b="1" sz="200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rPr lang="pt-BR" sz="2000">
                <a:solidFill>
                  <a:schemeClr val="lt2"/>
                </a:solidFill>
                <a:latin typeface="DM Sans"/>
                <a:ea typeface="DM Sans"/>
                <a:cs typeface="DM Sans"/>
                <a:sym typeface="DM Sans"/>
              </a:rPr>
              <a:t>Que tipo de features poderíamos criar a partir da informação price por exemplo?</a:t>
            </a:r>
            <a:endParaRPr sz="2000">
              <a:solidFill>
                <a:schemeClr val="lt2"/>
              </a:solidFill>
              <a:latin typeface="DM Sans"/>
              <a:ea typeface="DM Sans"/>
              <a:cs typeface="DM Sans"/>
              <a:sym typeface="DM Sans"/>
            </a:endParaRPr>
          </a:p>
        </p:txBody>
      </p:sp>
      <p:grpSp>
        <p:nvGrpSpPr>
          <p:cNvPr id="330" name="Google Shape;330;p62"/>
          <p:cNvGrpSpPr/>
          <p:nvPr/>
        </p:nvGrpSpPr>
        <p:grpSpPr>
          <a:xfrm>
            <a:off x="473351" y="619523"/>
            <a:ext cx="738900" cy="738900"/>
            <a:chOff x="473351" y="619523"/>
            <a:chExt cx="738900" cy="738900"/>
          </a:xfrm>
        </p:grpSpPr>
        <p:sp>
          <p:nvSpPr>
            <p:cNvPr id="331" name="Google Shape;331;p6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6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333" name="Google Shape;333;p62"/>
          <p:cNvPicPr preferRelativeResize="0"/>
          <p:nvPr/>
        </p:nvPicPr>
        <p:blipFill>
          <a:blip r:embed="rId4">
            <a:alphaModFix/>
          </a:blip>
          <a:stretch>
            <a:fillRect/>
          </a:stretch>
        </p:blipFill>
        <p:spPr>
          <a:xfrm>
            <a:off x="563325" y="3309775"/>
            <a:ext cx="7844849" cy="961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 Exemplo: </a:t>
            </a:r>
            <a:r>
              <a:rPr b="1" lang="pt-BR" sz="3500">
                <a:solidFill>
                  <a:srgbClr val="EAFF6A"/>
                </a:solidFill>
                <a:latin typeface="DM Sans"/>
                <a:ea typeface="DM Sans"/>
                <a:cs typeface="DM Sans"/>
                <a:sym typeface="DM Sans"/>
              </a:rPr>
              <a:t>Feature engineering</a:t>
            </a:r>
            <a:endParaRPr b="1" sz="3500">
              <a:solidFill>
                <a:srgbClr val="EAFF6A"/>
              </a:solidFill>
              <a:latin typeface="DM Sans"/>
              <a:ea typeface="DM Sans"/>
              <a:cs typeface="DM Sans"/>
              <a:sym typeface="DM Sans"/>
            </a:endParaRPr>
          </a:p>
        </p:txBody>
      </p:sp>
      <p:sp>
        <p:nvSpPr>
          <p:cNvPr id="339" name="Google Shape;339;p63"/>
          <p:cNvSpPr txBox="1"/>
          <p:nvPr/>
        </p:nvSpPr>
        <p:spPr>
          <a:xfrm>
            <a:off x="473350" y="1471075"/>
            <a:ext cx="7169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solidFill>
                  <a:schemeClr val="lt2"/>
                </a:solidFill>
                <a:latin typeface="DM Sans"/>
                <a:ea typeface="DM Sans"/>
                <a:cs typeface="DM Sans"/>
                <a:sym typeface="DM Sans"/>
              </a:rPr>
              <a:t>Aqui expandimos a variável </a:t>
            </a:r>
            <a:r>
              <a:rPr b="1" lang="pt-BR" sz="2000">
                <a:solidFill>
                  <a:schemeClr val="dk1"/>
                </a:solidFill>
                <a:highlight>
                  <a:srgbClr val="EAFF6A"/>
                </a:highlight>
                <a:latin typeface="DM Sans"/>
                <a:ea typeface="DM Sans"/>
                <a:cs typeface="DM Sans"/>
                <a:sym typeface="DM Sans"/>
              </a:rPr>
              <a:t>price </a:t>
            </a:r>
            <a:r>
              <a:rPr lang="pt-BR" sz="2000">
                <a:solidFill>
                  <a:schemeClr val="lt2"/>
                </a:solidFill>
                <a:latin typeface="DM Sans"/>
                <a:ea typeface="DM Sans"/>
                <a:cs typeface="DM Sans"/>
                <a:sym typeface="DM Sans"/>
              </a:rPr>
              <a:t>para diferentes visões: contagem, mínimo, máximo, soma, média e mediana.</a:t>
            </a:r>
            <a:endParaRPr sz="2000">
              <a:solidFill>
                <a:schemeClr val="lt2"/>
              </a:solidFill>
              <a:latin typeface="DM Sans"/>
              <a:ea typeface="DM Sans"/>
              <a:cs typeface="DM Sans"/>
              <a:sym typeface="DM Sans"/>
            </a:endParaRPr>
          </a:p>
        </p:txBody>
      </p:sp>
      <p:grpSp>
        <p:nvGrpSpPr>
          <p:cNvPr id="340" name="Google Shape;340;p63"/>
          <p:cNvGrpSpPr/>
          <p:nvPr/>
        </p:nvGrpSpPr>
        <p:grpSpPr>
          <a:xfrm>
            <a:off x="473351" y="619523"/>
            <a:ext cx="738900" cy="738900"/>
            <a:chOff x="473351" y="619523"/>
            <a:chExt cx="738900" cy="738900"/>
          </a:xfrm>
        </p:grpSpPr>
        <p:sp>
          <p:nvSpPr>
            <p:cNvPr id="341" name="Google Shape;341;p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6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343" name="Google Shape;343;p63"/>
          <p:cNvPicPr preferRelativeResize="0"/>
          <p:nvPr/>
        </p:nvPicPr>
        <p:blipFill>
          <a:blip r:embed="rId4">
            <a:alphaModFix/>
          </a:blip>
          <a:stretch>
            <a:fillRect/>
          </a:stretch>
        </p:blipFill>
        <p:spPr>
          <a:xfrm>
            <a:off x="587375" y="2271475"/>
            <a:ext cx="4346697" cy="533012"/>
          </a:xfrm>
          <a:prstGeom prst="rect">
            <a:avLst/>
          </a:prstGeom>
          <a:noFill/>
          <a:ln>
            <a:noFill/>
          </a:ln>
        </p:spPr>
      </p:pic>
      <p:pic>
        <p:nvPicPr>
          <p:cNvPr id="344" name="Google Shape;344;p63"/>
          <p:cNvPicPr preferRelativeResize="0"/>
          <p:nvPr/>
        </p:nvPicPr>
        <p:blipFill>
          <a:blip r:embed="rId5">
            <a:alphaModFix/>
          </a:blip>
          <a:stretch>
            <a:fillRect/>
          </a:stretch>
        </p:blipFill>
        <p:spPr>
          <a:xfrm>
            <a:off x="587375" y="2804487"/>
            <a:ext cx="5223542" cy="18676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64"/>
          <p:cNvPicPr preferRelativeResize="0"/>
          <p:nvPr/>
        </p:nvPicPr>
        <p:blipFill rotWithShape="1">
          <a:blip r:embed="rId3">
            <a:alphaModFix/>
          </a:blip>
          <a:srcRect b="0" l="1904" r="1895" t="0"/>
          <a:stretch/>
        </p:blipFill>
        <p:spPr>
          <a:xfrm>
            <a:off x="5846400" y="-450"/>
            <a:ext cx="3297600" cy="5144399"/>
          </a:xfrm>
          <a:prstGeom prst="rect">
            <a:avLst/>
          </a:prstGeom>
          <a:noFill/>
          <a:ln>
            <a:noFill/>
          </a:ln>
        </p:spPr>
      </p:pic>
      <p:sp>
        <p:nvSpPr>
          <p:cNvPr id="350" name="Google Shape;350;p64"/>
          <p:cNvSpPr txBox="1"/>
          <p:nvPr>
            <p:ph type="title"/>
          </p:nvPr>
        </p:nvSpPr>
        <p:spPr>
          <a:xfrm>
            <a:off x="311700" y="445025"/>
            <a:ext cx="4908300" cy="12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Feature engineering</a:t>
            </a:r>
            <a:endParaRPr b="1" sz="4000">
              <a:latin typeface="DM Sans"/>
              <a:ea typeface="DM Sans"/>
              <a:cs typeface="DM Sans"/>
              <a:sym typeface="DM Sans"/>
            </a:endParaRPr>
          </a:p>
        </p:txBody>
      </p:sp>
      <p:sp>
        <p:nvSpPr>
          <p:cNvPr id="351" name="Google Shape;351;p64"/>
          <p:cNvSpPr txBox="1"/>
          <p:nvPr>
            <p:ph idx="1" type="body"/>
          </p:nvPr>
        </p:nvSpPr>
        <p:spPr>
          <a:xfrm>
            <a:off x="311700" y="2073125"/>
            <a:ext cx="5365800" cy="245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350">
                <a:solidFill>
                  <a:schemeClr val="dk1"/>
                </a:solidFill>
                <a:latin typeface="DM Sans"/>
                <a:ea typeface="DM Sans"/>
                <a:cs typeface="DM Sans"/>
                <a:sym typeface="DM Sans"/>
              </a:rPr>
              <a:t>Dependendo do tipo de dados que trabalhamos podemos criar diferentes tipos de visões das variáveis.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SzPts val="1350"/>
              <a:buChar char="✓"/>
            </a:pPr>
            <a:r>
              <a:rPr b="1" lang="pt-BR" sz="1350">
                <a:solidFill>
                  <a:schemeClr val="dk1"/>
                </a:solidFill>
                <a:highlight>
                  <a:schemeClr val="accent6"/>
                </a:highlight>
                <a:latin typeface="DM Sans"/>
                <a:ea typeface="DM Sans"/>
                <a:cs typeface="DM Sans"/>
                <a:sym typeface="DM Sans"/>
              </a:rPr>
              <a:t>Variáveis temporais: </a:t>
            </a:r>
            <a:r>
              <a:rPr lang="pt-BR" sz="1350">
                <a:solidFill>
                  <a:schemeClr val="dk1"/>
                </a:solidFill>
                <a:latin typeface="DM Sans"/>
                <a:ea typeface="DM Sans"/>
                <a:cs typeface="DM Sans"/>
                <a:sym typeface="DM Sans"/>
              </a:rPr>
              <a:t>criar janelas, como por exemplo: </a:t>
            </a:r>
            <a:r>
              <a:rPr i="1" lang="pt-BR" sz="1350">
                <a:solidFill>
                  <a:srgbClr val="980000"/>
                </a:solidFill>
                <a:latin typeface="DM Sans"/>
                <a:ea typeface="DM Sans"/>
                <a:cs typeface="DM Sans"/>
                <a:sym typeface="DM Sans"/>
              </a:rPr>
              <a:t>maior saldo do cliente nos últimos 3 meses.</a:t>
            </a:r>
            <a:endParaRPr i="1" sz="1350">
              <a:solidFill>
                <a:srgbClr val="980000"/>
              </a:solidFill>
              <a:latin typeface="DM Sans"/>
              <a:ea typeface="DM Sans"/>
              <a:cs typeface="DM Sans"/>
              <a:sym typeface="DM Sans"/>
            </a:endParaRPr>
          </a:p>
          <a:p>
            <a:pPr indent="-314325" lvl="0" marL="457200" rtl="0" algn="l">
              <a:lnSpc>
                <a:spcPct val="100000"/>
              </a:lnSpc>
              <a:spcBef>
                <a:spcPts val="0"/>
              </a:spcBef>
              <a:spcAft>
                <a:spcPts val="0"/>
              </a:spcAft>
              <a:buSzPts val="1350"/>
              <a:buChar char="✓"/>
            </a:pPr>
            <a:r>
              <a:rPr b="1" lang="pt-BR" sz="1350">
                <a:solidFill>
                  <a:schemeClr val="dk1"/>
                </a:solidFill>
                <a:highlight>
                  <a:schemeClr val="accent6"/>
                </a:highlight>
                <a:latin typeface="DM Sans"/>
                <a:ea typeface="DM Sans"/>
                <a:cs typeface="DM Sans"/>
                <a:sym typeface="DM Sans"/>
              </a:rPr>
              <a:t>Variáveis categóricas:</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Variáveis categóricas geralmente precisam ser convertidas em um formato numérico antes de serem usadas em modelos de aprendizado de máquina.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SzPts val="1350"/>
              <a:buChar char="✓"/>
            </a:pPr>
            <a:r>
              <a:rPr b="1" lang="pt-BR" sz="1350">
                <a:solidFill>
                  <a:schemeClr val="dk1"/>
                </a:solidFill>
                <a:highlight>
                  <a:schemeClr val="accent6"/>
                </a:highlight>
                <a:latin typeface="DM Sans"/>
                <a:ea typeface="DM Sans"/>
                <a:cs typeface="DM Sans"/>
                <a:sym typeface="DM Sans"/>
              </a:rPr>
              <a:t>Variáveis relacionais:</a:t>
            </a:r>
            <a:r>
              <a:rPr lang="pt-BR" sz="1350">
                <a:solidFill>
                  <a:schemeClr val="dk1"/>
                </a:solidFill>
                <a:latin typeface="DM Sans"/>
                <a:ea typeface="DM Sans"/>
                <a:cs typeface="DM Sans"/>
                <a:sym typeface="DM Sans"/>
              </a:rPr>
              <a:t> relacionando 2 variáveis como por exemplo:</a:t>
            </a:r>
            <a:r>
              <a:rPr i="1" lang="pt-BR" sz="1350">
                <a:solidFill>
                  <a:srgbClr val="980000"/>
                </a:solidFill>
                <a:latin typeface="DM Sans"/>
                <a:ea typeface="DM Sans"/>
                <a:cs typeface="DM Sans"/>
                <a:sym typeface="DM Sans"/>
              </a:rPr>
              <a:t> razão dos uso sobre o limite do cartão de crédito.  </a:t>
            </a:r>
            <a:endParaRPr b="1" sz="1350">
              <a:solidFill>
                <a:schemeClr val="dk1"/>
              </a:solidFill>
              <a:highlight>
                <a:schemeClr val="accent6"/>
              </a:highlight>
              <a:latin typeface="DM Sans"/>
              <a:ea typeface="DM Sans"/>
              <a:cs typeface="DM Sans"/>
              <a:sym typeface="DM Sans"/>
            </a:endParaRPr>
          </a:p>
        </p:txBody>
      </p:sp>
      <p:pic>
        <p:nvPicPr>
          <p:cNvPr id="352" name="Google Shape;352;p64"/>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34" name="Google Shape;134;p38"/>
          <p:cNvSpPr txBox="1"/>
          <p:nvPr/>
        </p:nvSpPr>
        <p:spPr>
          <a:xfrm>
            <a:off x="370675" y="2368625"/>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stack e unstack</a:t>
            </a:r>
            <a:endParaRPr sz="1350">
              <a:solidFill>
                <a:schemeClr val="lt1"/>
              </a:solidFill>
              <a:latin typeface="DM Sans"/>
              <a:ea typeface="DM Sans"/>
              <a:cs typeface="DM Sans"/>
              <a:sym typeface="DM Sans"/>
            </a:endParaRPr>
          </a:p>
        </p:txBody>
      </p:sp>
      <p:sp>
        <p:nvSpPr>
          <p:cNvPr id="135" name="Google Shape;135;p38"/>
          <p:cNvSpPr txBox="1"/>
          <p:nvPr/>
        </p:nvSpPr>
        <p:spPr>
          <a:xfrm>
            <a:off x="6271400" y="2375550"/>
            <a:ext cx="24057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Transformação tipo dados</a:t>
            </a:r>
            <a:endParaRPr sz="1350">
              <a:solidFill>
                <a:schemeClr val="lt1"/>
              </a:solidFill>
              <a:latin typeface="DM Sans"/>
              <a:ea typeface="DM Sans"/>
              <a:cs typeface="DM Sans"/>
              <a:sym typeface="DM Sans"/>
            </a:endParaRPr>
          </a:p>
        </p:txBody>
      </p:sp>
      <p:pic>
        <p:nvPicPr>
          <p:cNvPr id="136" name="Google Shape;136;p38"/>
          <p:cNvPicPr preferRelativeResize="0"/>
          <p:nvPr/>
        </p:nvPicPr>
        <p:blipFill>
          <a:blip r:embed="rId3">
            <a:alphaModFix/>
          </a:blip>
          <a:stretch>
            <a:fillRect/>
          </a:stretch>
        </p:blipFill>
        <p:spPr>
          <a:xfrm>
            <a:off x="430775" y="2938849"/>
            <a:ext cx="2050687" cy="1485926"/>
          </a:xfrm>
          <a:prstGeom prst="rect">
            <a:avLst/>
          </a:prstGeom>
          <a:noFill/>
          <a:ln>
            <a:noFill/>
          </a:ln>
        </p:spPr>
      </p:pic>
      <p:pic>
        <p:nvPicPr>
          <p:cNvPr id="137" name="Google Shape;137;p38"/>
          <p:cNvPicPr preferRelativeResize="0"/>
          <p:nvPr/>
        </p:nvPicPr>
        <p:blipFill>
          <a:blip r:embed="rId4">
            <a:alphaModFix/>
          </a:blip>
          <a:stretch>
            <a:fillRect/>
          </a:stretch>
        </p:blipFill>
        <p:spPr>
          <a:xfrm>
            <a:off x="2462385" y="2938825"/>
            <a:ext cx="1945491" cy="1485926"/>
          </a:xfrm>
          <a:prstGeom prst="rect">
            <a:avLst/>
          </a:prstGeom>
          <a:noFill/>
          <a:ln>
            <a:noFill/>
          </a:ln>
        </p:spPr>
      </p:pic>
      <p:pic>
        <p:nvPicPr>
          <p:cNvPr id="138" name="Google Shape;138;p38"/>
          <p:cNvPicPr preferRelativeResize="0"/>
          <p:nvPr/>
        </p:nvPicPr>
        <p:blipFill>
          <a:blip r:embed="rId5">
            <a:alphaModFix/>
          </a:blip>
          <a:stretch>
            <a:fillRect/>
          </a:stretch>
        </p:blipFill>
        <p:spPr>
          <a:xfrm>
            <a:off x="4343845" y="2938825"/>
            <a:ext cx="1784981" cy="1485937"/>
          </a:xfrm>
          <a:prstGeom prst="rect">
            <a:avLst/>
          </a:prstGeom>
          <a:noFill/>
          <a:ln>
            <a:noFill/>
          </a:ln>
        </p:spPr>
      </p:pic>
      <p:pic>
        <p:nvPicPr>
          <p:cNvPr id="139" name="Google Shape;139;p38"/>
          <p:cNvPicPr preferRelativeResize="0"/>
          <p:nvPr/>
        </p:nvPicPr>
        <p:blipFill>
          <a:blip r:embed="rId6">
            <a:alphaModFix/>
          </a:blip>
          <a:stretch>
            <a:fillRect/>
          </a:stretch>
        </p:blipFill>
        <p:spPr>
          <a:xfrm>
            <a:off x="6394862" y="2975850"/>
            <a:ext cx="2158775" cy="13883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65"/>
          <p:cNvGrpSpPr/>
          <p:nvPr/>
        </p:nvGrpSpPr>
        <p:grpSpPr>
          <a:xfrm>
            <a:off x="4140251" y="1753999"/>
            <a:ext cx="738900" cy="738974"/>
            <a:chOff x="974706" y="2467173"/>
            <a:chExt cx="738900" cy="738900"/>
          </a:xfrm>
        </p:grpSpPr>
        <p:sp>
          <p:nvSpPr>
            <p:cNvPr id="358" name="Google Shape;358;p6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6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60" name="Google Shape;360;p65"/>
          <p:cNvSpPr txBox="1"/>
          <p:nvPr/>
        </p:nvSpPr>
        <p:spPr>
          <a:xfrm>
            <a:off x="1461300" y="265061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sp>
        <p:nvSpPr>
          <p:cNvPr id="361" name="Google Shape;361;p65"/>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30</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pSp>
        <p:nvGrpSpPr>
          <p:cNvPr id="366" name="Google Shape;366;p66"/>
          <p:cNvGrpSpPr/>
          <p:nvPr/>
        </p:nvGrpSpPr>
        <p:grpSpPr>
          <a:xfrm>
            <a:off x="501452" y="483061"/>
            <a:ext cx="401518" cy="401518"/>
            <a:chOff x="974706" y="2467173"/>
            <a:chExt cx="738900" cy="738900"/>
          </a:xfrm>
        </p:grpSpPr>
        <p:sp>
          <p:nvSpPr>
            <p:cNvPr id="367" name="Google Shape;367;p6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6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69" name="Google Shape;369;p66"/>
          <p:cNvSpPr txBox="1"/>
          <p:nvPr/>
        </p:nvSpPr>
        <p:spPr>
          <a:xfrm>
            <a:off x="501450" y="859638"/>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pic>
        <p:nvPicPr>
          <p:cNvPr id="370" name="Google Shape;370;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1" name="Google Shape;371;p66"/>
          <p:cNvSpPr txBox="1"/>
          <p:nvPr/>
        </p:nvSpPr>
        <p:spPr>
          <a:xfrm>
            <a:off x="444450" y="1598550"/>
            <a:ext cx="6877800" cy="27717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2"/>
              </a:buClr>
              <a:buSzPts val="1350"/>
              <a:buFont typeface="DM Sans"/>
              <a:buAutoNum type="arabicPeriod"/>
            </a:pPr>
            <a:r>
              <a:rPr b="1" lang="pt-BR" sz="1350">
                <a:solidFill>
                  <a:schemeClr val="dk1"/>
                </a:solidFill>
                <a:latin typeface="DM Sans"/>
                <a:ea typeface="DM Sans"/>
                <a:cs typeface="DM Sans"/>
                <a:sym typeface="DM Sans"/>
              </a:rPr>
              <a:t>Utilizando a base "realtor-data.csv" (</a:t>
            </a:r>
            <a:r>
              <a:rPr b="1" lang="pt-BR" sz="1350" u="sng">
                <a:solidFill>
                  <a:srgbClr val="999999"/>
                </a:solidFill>
                <a:latin typeface="DM Sans"/>
                <a:ea typeface="DM Sans"/>
                <a:cs typeface="DM Sans"/>
                <a:sym typeface="DM Sans"/>
                <a:hlinkClick r:id="rId5">
                  <a:extLst>
                    <a:ext uri="{A12FA001-AC4F-418D-AE19-62706E023703}">
                      <ahyp:hlinkClr val="tx"/>
                    </a:ext>
                  </a:extLst>
                </a:hlinkClick>
              </a:rPr>
              <a:t>link kaggle</a:t>
            </a:r>
            <a:r>
              <a:rPr b="1" lang="pt-BR" sz="1350">
                <a:solidFill>
                  <a:schemeClr val="dk1"/>
                </a:solidFill>
                <a:latin typeface="DM Sans"/>
                <a:ea typeface="DM Sans"/>
                <a:cs typeface="DM Sans"/>
                <a:sym typeface="DM Sans"/>
              </a:rPr>
              <a:t>) gerar as seguintes features:</a:t>
            </a:r>
            <a:endParaRPr b="1" sz="1350">
              <a:solidFill>
                <a:schemeClr val="dk1"/>
              </a:solidFill>
              <a:latin typeface="DM Sans"/>
              <a:ea typeface="DM Sans"/>
              <a:cs typeface="DM Sans"/>
              <a:sym typeface="DM Sans"/>
            </a:endParaRPr>
          </a:p>
          <a:p>
            <a:pPr indent="-314325" lvl="1" marL="914400" rtl="0" algn="l">
              <a:lnSpc>
                <a:spcPct val="100000"/>
              </a:lnSpc>
              <a:spcBef>
                <a:spcPts val="0"/>
              </a:spcBef>
              <a:spcAft>
                <a:spcPts val="0"/>
              </a:spcAft>
              <a:buClr>
                <a:schemeClr val="dk2"/>
              </a:buClr>
              <a:buSzPts val="1350"/>
              <a:buFont typeface="DM Sans"/>
              <a:buAutoNum type="alphaLcPeriod"/>
            </a:pPr>
            <a:r>
              <a:rPr lang="pt-BR" sz="1350">
                <a:solidFill>
                  <a:schemeClr val="dk1"/>
                </a:solidFill>
                <a:latin typeface="DM Sans"/>
                <a:ea typeface="DM Sans"/>
                <a:cs typeface="DM Sans"/>
                <a:sym typeface="DM Sans"/>
              </a:rPr>
              <a:t>maior tamanho de casa por cidade. </a:t>
            </a:r>
            <a:endParaRPr sz="1350">
              <a:solidFill>
                <a:schemeClr val="dk1"/>
              </a:solidFill>
              <a:latin typeface="DM Sans"/>
              <a:ea typeface="DM Sans"/>
              <a:cs typeface="DM Sans"/>
              <a:sym typeface="DM Sans"/>
            </a:endParaRPr>
          </a:p>
          <a:p>
            <a:pPr indent="-314325" lvl="1" marL="914400" rtl="0" algn="l">
              <a:lnSpc>
                <a:spcPct val="100000"/>
              </a:lnSpc>
              <a:spcBef>
                <a:spcPts val="0"/>
              </a:spcBef>
              <a:spcAft>
                <a:spcPts val="0"/>
              </a:spcAft>
              <a:buClr>
                <a:schemeClr val="dk2"/>
              </a:buClr>
              <a:buSzPts val="1350"/>
              <a:buFont typeface="DM Sans"/>
              <a:buAutoNum type="alphaLcPeriod"/>
            </a:pPr>
            <a:r>
              <a:rPr lang="pt-BR" sz="1350">
                <a:solidFill>
                  <a:schemeClr val="dk1"/>
                </a:solidFill>
                <a:latin typeface="DM Sans"/>
                <a:ea typeface="DM Sans"/>
                <a:cs typeface="DM Sans"/>
                <a:sym typeface="DM Sans"/>
              </a:rPr>
              <a:t>menor tamanho de casa por cidade. </a:t>
            </a:r>
            <a:endParaRPr sz="1350">
              <a:solidFill>
                <a:schemeClr val="dk1"/>
              </a:solidFill>
              <a:latin typeface="DM Sans"/>
              <a:ea typeface="DM Sans"/>
              <a:cs typeface="DM Sans"/>
              <a:sym typeface="DM Sans"/>
            </a:endParaRPr>
          </a:p>
          <a:p>
            <a:pPr indent="-314325" lvl="1" marL="914400" rtl="0" algn="l">
              <a:lnSpc>
                <a:spcPct val="100000"/>
              </a:lnSpc>
              <a:spcBef>
                <a:spcPts val="0"/>
              </a:spcBef>
              <a:spcAft>
                <a:spcPts val="0"/>
              </a:spcAft>
              <a:buClr>
                <a:schemeClr val="dk2"/>
              </a:buClr>
              <a:buSzPts val="1350"/>
              <a:buFont typeface="DM Sans"/>
              <a:buAutoNum type="alphaLcPeriod"/>
            </a:pPr>
            <a:r>
              <a:rPr lang="pt-BR" sz="1350">
                <a:solidFill>
                  <a:schemeClr val="dk1"/>
                </a:solidFill>
                <a:latin typeface="DM Sans"/>
                <a:ea typeface="DM Sans"/>
                <a:cs typeface="DM Sans"/>
                <a:sym typeface="DM Sans"/>
              </a:rPr>
              <a:t>tamanho de casa médio por cidade. </a:t>
            </a:r>
            <a:endParaRPr sz="1350">
              <a:solidFill>
                <a:schemeClr val="dk1"/>
              </a:solidFill>
              <a:latin typeface="DM Sans"/>
              <a:ea typeface="DM Sans"/>
              <a:cs typeface="DM Sans"/>
              <a:sym typeface="DM Sans"/>
            </a:endParaRPr>
          </a:p>
          <a:p>
            <a:pPr indent="-314325" lvl="1" marL="914400" rtl="0" algn="l">
              <a:lnSpc>
                <a:spcPct val="100000"/>
              </a:lnSpc>
              <a:spcBef>
                <a:spcPts val="0"/>
              </a:spcBef>
              <a:spcAft>
                <a:spcPts val="0"/>
              </a:spcAft>
              <a:buClr>
                <a:schemeClr val="dk2"/>
              </a:buClr>
              <a:buSzPts val="1350"/>
              <a:buFont typeface="DM Sans"/>
              <a:buAutoNum type="alphaLcPeriod"/>
            </a:pPr>
            <a:r>
              <a:rPr lang="pt-BR" sz="1350">
                <a:solidFill>
                  <a:schemeClr val="dk1"/>
                </a:solidFill>
                <a:latin typeface="DM Sans"/>
                <a:ea typeface="DM Sans"/>
                <a:cs typeface="DM Sans"/>
                <a:sym typeface="DM Sans"/>
              </a:rPr>
              <a:t>porcentagem de missing values do tamanho de casa por cidade. </a:t>
            </a:r>
            <a:endParaRPr sz="1350">
              <a:solidFill>
                <a:schemeClr val="dk1"/>
              </a:solidFill>
              <a:latin typeface="DM Sans"/>
              <a:ea typeface="DM Sans"/>
              <a:cs typeface="DM Sans"/>
              <a:sym typeface="DM Sans"/>
            </a:endParaRPr>
          </a:p>
          <a:p>
            <a:pPr indent="-314325" lvl="1" marL="914400" rtl="0" algn="l">
              <a:lnSpc>
                <a:spcPct val="100000"/>
              </a:lnSpc>
              <a:spcBef>
                <a:spcPts val="0"/>
              </a:spcBef>
              <a:spcAft>
                <a:spcPts val="0"/>
              </a:spcAft>
              <a:buClr>
                <a:schemeClr val="dk2"/>
              </a:buClr>
              <a:buSzPts val="1350"/>
              <a:buFont typeface="DM Sans"/>
              <a:buAutoNum type="alphaLcPeriod"/>
            </a:pPr>
            <a:r>
              <a:rPr lang="pt-BR" sz="1350">
                <a:solidFill>
                  <a:schemeClr val="dk1"/>
                </a:solidFill>
                <a:latin typeface="DM Sans"/>
                <a:ea typeface="DM Sans"/>
                <a:cs typeface="DM Sans"/>
                <a:sym typeface="DM Sans"/>
              </a:rPr>
              <a:t>razão do </a:t>
            </a:r>
            <a:r>
              <a:rPr i="1" lang="pt-BR" sz="1350">
                <a:solidFill>
                  <a:schemeClr val="dk1"/>
                </a:solidFill>
                <a:latin typeface="DM Sans"/>
                <a:ea typeface="DM Sans"/>
                <a:cs typeface="DM Sans"/>
                <a:sym typeface="DM Sans"/>
              </a:rPr>
              <a:t>price </a:t>
            </a:r>
            <a:r>
              <a:rPr lang="pt-BR" sz="1350">
                <a:solidFill>
                  <a:schemeClr val="dk1"/>
                </a:solidFill>
                <a:latin typeface="DM Sans"/>
                <a:ea typeface="DM Sans"/>
                <a:cs typeface="DM Sans"/>
                <a:sym typeface="DM Sans"/>
              </a:rPr>
              <a:t>máximo pelo </a:t>
            </a:r>
            <a:r>
              <a:rPr i="1" lang="pt-BR" sz="1350">
                <a:solidFill>
                  <a:schemeClr val="dk1"/>
                </a:solidFill>
                <a:latin typeface="DM Sans"/>
                <a:ea typeface="DM Sans"/>
                <a:cs typeface="DM Sans"/>
                <a:sym typeface="DM Sans"/>
              </a:rPr>
              <a:t>acre_lot </a:t>
            </a:r>
            <a:r>
              <a:rPr lang="pt-BR" sz="1350">
                <a:solidFill>
                  <a:schemeClr val="dk1"/>
                </a:solidFill>
                <a:latin typeface="DM Sans"/>
                <a:ea typeface="DM Sans"/>
                <a:cs typeface="DM Sans"/>
                <a:sym typeface="DM Sans"/>
              </a:rPr>
              <a:t>mínimo por cidade. </a:t>
            </a:r>
            <a:endParaRPr sz="1350">
              <a:solidFill>
                <a:schemeClr val="dk1"/>
              </a:solidFill>
              <a:latin typeface="DM Sans"/>
              <a:ea typeface="DM Sans"/>
              <a:cs typeface="DM Sans"/>
              <a:sym typeface="DM Sans"/>
            </a:endParaRPr>
          </a:p>
          <a:p>
            <a:pPr indent="-314325" lvl="2" marL="1371600" rtl="0" algn="l">
              <a:lnSpc>
                <a:spcPct val="100000"/>
              </a:lnSpc>
              <a:spcBef>
                <a:spcPts val="0"/>
              </a:spcBef>
              <a:spcAft>
                <a:spcPts val="0"/>
              </a:spcAft>
              <a:buClr>
                <a:schemeClr val="dk1"/>
              </a:buClr>
              <a:buSzPts val="1350"/>
              <a:buFont typeface="DM Sans"/>
              <a:buAutoNum type="romanLcPeriod"/>
            </a:pPr>
            <a:r>
              <a:rPr lang="pt-BR" sz="1350">
                <a:solidFill>
                  <a:schemeClr val="dk1"/>
                </a:solidFill>
                <a:latin typeface="DM Sans"/>
                <a:ea typeface="DM Sans"/>
                <a:cs typeface="DM Sans"/>
                <a:sym typeface="DM Sans"/>
              </a:rPr>
              <a:t>quando </a:t>
            </a:r>
            <a:r>
              <a:rPr i="1" lang="pt-BR" sz="1350">
                <a:solidFill>
                  <a:schemeClr val="dk1"/>
                </a:solidFill>
                <a:latin typeface="DM Sans"/>
                <a:ea typeface="DM Sans"/>
                <a:cs typeface="DM Sans"/>
                <a:sym typeface="DM Sans"/>
              </a:rPr>
              <a:t>acre_lot</a:t>
            </a:r>
            <a:r>
              <a:rPr lang="pt-BR" sz="1350">
                <a:solidFill>
                  <a:schemeClr val="dk1"/>
                </a:solidFill>
                <a:latin typeface="DM Sans"/>
                <a:ea typeface="DM Sans"/>
                <a:cs typeface="DM Sans"/>
                <a:sym typeface="DM Sans"/>
              </a:rPr>
              <a:t> = 0, adicionar o missing simbólico -1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highlight>
                  <a:schemeClr val="accent6"/>
                </a:highlight>
                <a:latin typeface="DM Sans"/>
                <a:ea typeface="DM Sans"/>
                <a:cs typeface="DM Sans"/>
                <a:sym typeface="DM Sans"/>
              </a:rPr>
              <a:t>Exemplo de saída:</a:t>
            </a:r>
            <a:endParaRPr b="1" sz="1350">
              <a:highlight>
                <a:schemeClr val="accent6"/>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372" name="Google Shape;372;p6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pic>
        <p:nvPicPr>
          <p:cNvPr id="373" name="Google Shape;373;p66"/>
          <p:cNvPicPr preferRelativeResize="0"/>
          <p:nvPr/>
        </p:nvPicPr>
        <p:blipFill>
          <a:blip r:embed="rId6">
            <a:alphaModFix/>
          </a:blip>
          <a:stretch>
            <a:fillRect/>
          </a:stretch>
        </p:blipFill>
        <p:spPr>
          <a:xfrm>
            <a:off x="2172075" y="3480275"/>
            <a:ext cx="5150177" cy="1124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sp>
        <p:nvSpPr>
          <p:cNvPr id="383" name="Google Shape;383;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384" name="Google Shape;384;p68"/>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8"/>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386" name="Google Shape;386;p68"/>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387" name="Google Shape;387;p68"/>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 name="Google Shape;388;p68"/>
          <p:cNvCxnSpPr>
            <a:stCxn id="389" idx="6"/>
            <a:endCxn id="384"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90" name="Google Shape;390;p68"/>
          <p:cNvCxnSpPr>
            <a:stCxn id="384" idx="6"/>
            <a:endCxn id="387"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91" name="Google Shape;391;p68"/>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392" name="Google Shape;392;p68"/>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393" name="Google Shape;393;p68"/>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394" name="Google Shape;394;p68"/>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395" name="Google Shape;395;p68"/>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396" name="Google Shape;396;p68"/>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397" name="Google Shape;397;p68"/>
          <p:cNvGrpSpPr/>
          <p:nvPr/>
        </p:nvGrpSpPr>
        <p:grpSpPr>
          <a:xfrm>
            <a:off x="1731113" y="1953850"/>
            <a:ext cx="587100" cy="600300"/>
            <a:chOff x="1731113" y="1953850"/>
            <a:chExt cx="587100" cy="600300"/>
          </a:xfrm>
        </p:grpSpPr>
        <p:sp>
          <p:nvSpPr>
            <p:cNvPr id="389" name="Google Shape;389;p68"/>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8"/>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9"/>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04" name="Google Shape;404;p69"/>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05" name="Google Shape;405;p69"/>
          <p:cNvGrpSpPr/>
          <p:nvPr/>
        </p:nvGrpSpPr>
        <p:grpSpPr>
          <a:xfrm>
            <a:off x="1527125" y="2646775"/>
            <a:ext cx="3705225" cy="923925"/>
            <a:chOff x="4463725" y="2301200"/>
            <a:chExt cx="3705225" cy="923925"/>
          </a:xfrm>
        </p:grpSpPr>
        <p:pic>
          <p:nvPicPr>
            <p:cNvPr id="406" name="Google Shape;406;p69"/>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07" name="Google Shape;407;p69"/>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408" name="Google Shape;408;p69"/>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409" name="Google Shape;409;p69"/>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410" name="Google Shape;410;p69"/>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16" name="Google Shape;416;p70"/>
          <p:cNvSpPr txBox="1"/>
          <p:nvPr/>
        </p:nvSpPr>
        <p:spPr>
          <a:xfrm>
            <a:off x="2823751" y="2360900"/>
            <a:ext cx="34965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Ciência de Dados  </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Scikit-learn</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Feature Engineering</a:t>
            </a:r>
            <a:endParaRPr sz="1350">
              <a:solidFill>
                <a:schemeClr val="lt2"/>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grpSp>
        <p:nvGrpSpPr>
          <p:cNvPr id="421" name="Google Shape;421;p71"/>
          <p:cNvGrpSpPr/>
          <p:nvPr/>
        </p:nvGrpSpPr>
        <p:grpSpPr>
          <a:xfrm>
            <a:off x="4202550" y="1278135"/>
            <a:ext cx="738900" cy="738900"/>
            <a:chOff x="4202550" y="994173"/>
            <a:chExt cx="738900" cy="738900"/>
          </a:xfrm>
        </p:grpSpPr>
        <p:sp>
          <p:nvSpPr>
            <p:cNvPr id="422" name="Google Shape;422;p7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23" name="Google Shape;423;p7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24" name="Google Shape;424;p7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30" name="Google Shape;430;p72"/>
          <p:cNvGrpSpPr/>
          <p:nvPr/>
        </p:nvGrpSpPr>
        <p:grpSpPr>
          <a:xfrm>
            <a:off x="457358" y="468285"/>
            <a:ext cx="431074" cy="431074"/>
            <a:chOff x="4202550" y="994173"/>
            <a:chExt cx="738900" cy="738900"/>
          </a:xfrm>
        </p:grpSpPr>
        <p:sp>
          <p:nvSpPr>
            <p:cNvPr id="431" name="Google Shape;431;p7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32" name="Google Shape;432;p7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33" name="Google Shape;433;p7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34" name="Google Shape;434;p72"/>
          <p:cNvSpPr txBox="1"/>
          <p:nvPr/>
        </p:nvSpPr>
        <p:spPr>
          <a:xfrm>
            <a:off x="457350" y="1725800"/>
            <a:ext cx="5129400" cy="6627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State of Data Brazil - Um mapeamento completo do cenário atual da área de dados do Brasil</a:t>
            </a:r>
            <a:r>
              <a:rPr lang="pt-BR" sz="1350">
                <a:solidFill>
                  <a:schemeClr val="dk2"/>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State of Data</a:t>
            </a:r>
            <a:endParaRPr b="1" sz="1350">
              <a:solidFill>
                <a:schemeClr val="dk2"/>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3"/>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45" name="Google Shape;145;p39"/>
          <p:cNvSpPr txBox="1"/>
          <p:nvPr/>
        </p:nvSpPr>
        <p:spPr>
          <a:xfrm>
            <a:off x="1538500" y="2368625"/>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Pivot</a:t>
            </a:r>
            <a:endParaRPr sz="1350">
              <a:solidFill>
                <a:schemeClr val="lt1"/>
              </a:solidFill>
              <a:latin typeface="DM Sans"/>
              <a:ea typeface="DM Sans"/>
              <a:cs typeface="DM Sans"/>
              <a:sym typeface="DM Sans"/>
            </a:endParaRPr>
          </a:p>
        </p:txBody>
      </p:sp>
      <p:sp>
        <p:nvSpPr>
          <p:cNvPr id="146" name="Google Shape;146;p39"/>
          <p:cNvSpPr txBox="1"/>
          <p:nvPr/>
        </p:nvSpPr>
        <p:spPr>
          <a:xfrm>
            <a:off x="4612100" y="2341875"/>
            <a:ext cx="29934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Fill missing values</a:t>
            </a:r>
            <a:endParaRPr sz="1350">
              <a:solidFill>
                <a:schemeClr val="lt1"/>
              </a:solidFill>
              <a:latin typeface="DM Sans"/>
              <a:ea typeface="DM Sans"/>
              <a:cs typeface="DM Sans"/>
              <a:sym typeface="DM Sans"/>
            </a:endParaRPr>
          </a:p>
        </p:txBody>
      </p:sp>
      <p:pic>
        <p:nvPicPr>
          <p:cNvPr id="147" name="Google Shape;147;p39"/>
          <p:cNvPicPr preferRelativeResize="0"/>
          <p:nvPr/>
        </p:nvPicPr>
        <p:blipFill>
          <a:blip r:embed="rId3">
            <a:alphaModFix/>
          </a:blip>
          <a:stretch>
            <a:fillRect/>
          </a:stretch>
        </p:blipFill>
        <p:spPr>
          <a:xfrm>
            <a:off x="1742625" y="2797106"/>
            <a:ext cx="1876001" cy="1841144"/>
          </a:xfrm>
          <a:prstGeom prst="rect">
            <a:avLst/>
          </a:prstGeom>
          <a:noFill/>
          <a:ln>
            <a:noFill/>
          </a:ln>
        </p:spPr>
      </p:pic>
      <p:pic>
        <p:nvPicPr>
          <p:cNvPr id="148" name="Google Shape;148;p39"/>
          <p:cNvPicPr preferRelativeResize="0"/>
          <p:nvPr/>
        </p:nvPicPr>
        <p:blipFill>
          <a:blip r:embed="rId4">
            <a:alphaModFix/>
          </a:blip>
          <a:stretch>
            <a:fillRect/>
          </a:stretch>
        </p:blipFill>
        <p:spPr>
          <a:xfrm>
            <a:off x="4766925" y="2761025"/>
            <a:ext cx="1875999" cy="18102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Introdução a Ciência de Dados</a:t>
            </a:r>
            <a:endParaRPr b="1" sz="4000">
              <a:solidFill>
                <a:srgbClr val="EAFF6A"/>
              </a:solidFill>
              <a:latin typeface="DM Sans"/>
              <a:ea typeface="DM Sans"/>
              <a:cs typeface="DM Sans"/>
              <a:sym typeface="DM Sans"/>
            </a:endParaRPr>
          </a:p>
        </p:txBody>
      </p:sp>
      <p:sp>
        <p:nvSpPr>
          <p:cNvPr id="159" name="Google Shape;159;p4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15.</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65" name="Google Shape;165;p42"/>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66" name="Google Shape;166;p42"/>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Compreender o que é Ciência de Dados  </a:t>
            </a:r>
            <a:endParaRPr b="1" sz="1350">
              <a:solidFill>
                <a:schemeClr val="lt1"/>
              </a:solidFill>
              <a:latin typeface="DM Sans"/>
              <a:ea typeface="DM Sans"/>
              <a:cs typeface="DM Sans"/>
              <a:sym typeface="DM Sans"/>
            </a:endParaRPr>
          </a:p>
        </p:txBody>
      </p:sp>
      <p:pic>
        <p:nvPicPr>
          <p:cNvPr id="167" name="Google Shape;167;p42"/>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68" name="Google Shape;168;p42"/>
          <p:cNvSpPr txBox="1"/>
          <p:nvPr/>
        </p:nvSpPr>
        <p:spPr>
          <a:xfrm>
            <a:off x="2690561" y="20809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Conhecer as diferentes áreas de dados</a:t>
            </a:r>
            <a:endParaRPr b="1" sz="1350">
              <a:solidFill>
                <a:schemeClr val="lt1"/>
              </a:solidFill>
              <a:latin typeface="DM Sans"/>
              <a:ea typeface="DM Sans"/>
              <a:cs typeface="DM Sans"/>
              <a:sym typeface="DM Sans"/>
            </a:endParaRPr>
          </a:p>
        </p:txBody>
      </p:sp>
      <p:pic>
        <p:nvPicPr>
          <p:cNvPr id="169" name="Google Shape;169;p42"/>
          <p:cNvPicPr preferRelativeResize="0"/>
          <p:nvPr/>
        </p:nvPicPr>
        <p:blipFill>
          <a:blip r:embed="rId3">
            <a:alphaModFix/>
          </a:blip>
          <a:stretch>
            <a:fillRect/>
          </a:stretch>
        </p:blipFill>
        <p:spPr>
          <a:xfrm>
            <a:off x="2172138" y="2812113"/>
            <a:ext cx="196975" cy="196975"/>
          </a:xfrm>
          <a:prstGeom prst="rect">
            <a:avLst/>
          </a:prstGeom>
          <a:noFill/>
          <a:ln>
            <a:noFill/>
          </a:ln>
        </p:spPr>
      </p:pic>
      <p:sp>
        <p:nvSpPr>
          <p:cNvPr id="170" name="Google Shape;170;p42"/>
          <p:cNvSpPr txBox="1"/>
          <p:nvPr/>
        </p:nvSpPr>
        <p:spPr>
          <a:xfrm>
            <a:off x="2690561" y="271036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Compreender o básico da biblioteca Scikit-learn</a:t>
            </a:r>
            <a:endParaRPr b="1" sz="1350">
              <a:solidFill>
                <a:schemeClr val="lt1"/>
              </a:solidFill>
              <a:latin typeface="DM Sans"/>
              <a:ea typeface="DM Sans"/>
              <a:cs typeface="DM Sans"/>
              <a:sym typeface="DM Sans"/>
            </a:endParaRPr>
          </a:p>
        </p:txBody>
      </p:sp>
      <p:pic>
        <p:nvPicPr>
          <p:cNvPr id="171" name="Google Shape;171;p42"/>
          <p:cNvPicPr preferRelativeResize="0"/>
          <p:nvPr/>
        </p:nvPicPr>
        <p:blipFill>
          <a:blip r:embed="rId3">
            <a:alphaModFix/>
          </a:blip>
          <a:stretch>
            <a:fillRect/>
          </a:stretch>
        </p:blipFill>
        <p:spPr>
          <a:xfrm>
            <a:off x="2172738" y="3390938"/>
            <a:ext cx="196975" cy="196975"/>
          </a:xfrm>
          <a:prstGeom prst="rect">
            <a:avLst/>
          </a:prstGeom>
          <a:noFill/>
          <a:ln>
            <a:noFill/>
          </a:ln>
        </p:spPr>
      </p:pic>
      <p:sp>
        <p:nvSpPr>
          <p:cNvPr id="172" name="Google Shape;172;p42"/>
          <p:cNvSpPr txBox="1"/>
          <p:nvPr/>
        </p:nvSpPr>
        <p:spPr>
          <a:xfrm>
            <a:off x="2690550" y="32919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Criação de Features</a:t>
            </a:r>
            <a:endParaRPr b="1" sz="1350">
              <a:solidFill>
                <a:schemeClr val="lt1"/>
              </a:solidFill>
              <a:latin typeface="DM Sans"/>
              <a:ea typeface="DM Sans"/>
              <a:cs typeface="DM Sans"/>
              <a:sym typeface="DM Sans"/>
            </a:endParaRPr>
          </a:p>
        </p:txBody>
      </p:sp>
      <p:cxnSp>
        <p:nvCxnSpPr>
          <p:cNvPr id="173" name="Google Shape;173;p42"/>
          <p:cNvCxnSpPr>
            <a:stCxn id="165" idx="2"/>
            <a:endCxn id="167"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74" name="Google Shape;174;p42"/>
          <p:cNvCxnSpPr>
            <a:stCxn id="167" idx="2"/>
            <a:endCxn id="169" idx="0"/>
          </p:cNvCxnSpPr>
          <p:nvPr/>
        </p:nvCxnSpPr>
        <p:spPr>
          <a:xfrm flipH="1" rot="-5400000">
            <a:off x="2052675" y="25936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75" name="Google Shape;175;p42"/>
          <p:cNvCxnSpPr>
            <a:stCxn id="169" idx="2"/>
            <a:endCxn id="171" idx="0"/>
          </p:cNvCxnSpPr>
          <p:nvPr/>
        </p:nvCxnSpPr>
        <p:spPr>
          <a:xfrm flipH="1" rot="-5400000">
            <a:off x="2079975" y="3199737"/>
            <a:ext cx="381900" cy="600"/>
          </a:xfrm>
          <a:prstGeom prst="bentConnector3">
            <a:avLst>
              <a:gd fmla="val 49993"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3"/>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O que é Ciência de Dados?</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44"/>
          <p:cNvPicPr preferRelativeResize="0"/>
          <p:nvPr/>
        </p:nvPicPr>
        <p:blipFill rotWithShape="1">
          <a:blip r:embed="rId3">
            <a:alphaModFix/>
          </a:blip>
          <a:srcRect b="0" l="1923" r="1923" t="0"/>
          <a:stretch/>
        </p:blipFill>
        <p:spPr>
          <a:xfrm>
            <a:off x="5846400" y="0"/>
            <a:ext cx="3297600" cy="5144402"/>
          </a:xfrm>
          <a:prstGeom prst="rect">
            <a:avLst/>
          </a:prstGeom>
          <a:noFill/>
          <a:ln>
            <a:noFill/>
          </a:ln>
        </p:spPr>
      </p:pic>
      <p:pic>
        <p:nvPicPr>
          <p:cNvPr id="186" name="Google Shape;186;p4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7" name="Google Shape;187;p44"/>
          <p:cNvSpPr txBox="1"/>
          <p:nvPr/>
        </p:nvSpPr>
        <p:spPr>
          <a:xfrm>
            <a:off x="548125" y="518500"/>
            <a:ext cx="5298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O que é Ciência de Dados?</a:t>
            </a:r>
            <a:endParaRPr b="1" sz="4000">
              <a:solidFill>
                <a:schemeClr val="dk1"/>
              </a:solidFill>
              <a:latin typeface="DM Sans"/>
              <a:ea typeface="DM Sans"/>
              <a:cs typeface="DM Sans"/>
              <a:sym typeface="DM Sans"/>
            </a:endParaRPr>
          </a:p>
        </p:txBody>
      </p:sp>
      <p:sp>
        <p:nvSpPr>
          <p:cNvPr id="188" name="Google Shape;188;p44"/>
          <p:cNvSpPr txBox="1"/>
          <p:nvPr/>
        </p:nvSpPr>
        <p:spPr>
          <a:xfrm>
            <a:off x="630000" y="2141975"/>
            <a:ext cx="3983100" cy="241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pt-BR" sz="1350">
                <a:solidFill>
                  <a:schemeClr val="dk1"/>
                </a:solidFill>
                <a:latin typeface="DM Sans"/>
                <a:ea typeface="DM Sans"/>
                <a:cs typeface="DM Sans"/>
                <a:sym typeface="DM Sans"/>
              </a:rPr>
              <a:t>Ciência de Dados, ou Data Science, </a:t>
            </a:r>
            <a:r>
              <a:rPr b="1" lang="pt-BR" sz="1350">
                <a:solidFill>
                  <a:schemeClr val="dk1"/>
                </a:solidFill>
                <a:latin typeface="DM Sans"/>
                <a:ea typeface="DM Sans"/>
                <a:cs typeface="DM Sans"/>
                <a:sym typeface="DM Sans"/>
              </a:rPr>
              <a:t>é uma disciplina multidisciplinar que envolve a coleta, análise e interpretação de grandes conjuntos de dados para obter insights e tomar decisões informadas.</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1200"/>
              </a:spcAft>
              <a:buNone/>
            </a:pPr>
            <a:r>
              <a:rPr lang="pt-BR" sz="1350">
                <a:solidFill>
                  <a:schemeClr val="dk1"/>
                </a:solidFill>
                <a:latin typeface="DM Sans"/>
                <a:ea typeface="DM Sans"/>
                <a:cs typeface="DM Sans"/>
                <a:sym typeface="DM Sans"/>
              </a:rPr>
              <a:t>Ela combina elementos de estatística, matemática, programação, visualização de dados e conhecimento de negócio, extrair informações relevantes e resolver problemas complexos.</a:t>
            </a:r>
            <a:endParaRPr sz="135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